
<file path=[Content_Types].xml><?xml version="1.0" encoding="utf-8"?>
<Types xmlns="http://schemas.openxmlformats.org/package/2006/content-types">
  <Default Extension="xml" ContentType="application/xml"/>
  <Default Extension="jpg" ContentType="image/png"/>
  <Default Extension="tiff" ContentType="image/tiff"/>
  <Default Extension="jpeg" ContentType="image/jpeg"/>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09"/>
  </p:notesMasterIdLst>
  <p:sldIdLst>
    <p:sldId id="257" r:id="rId2"/>
    <p:sldId id="259" r:id="rId3"/>
    <p:sldId id="261" r:id="rId4"/>
    <p:sldId id="262" r:id="rId5"/>
    <p:sldId id="263"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301" r:id="rId35"/>
    <p:sldId id="302" r:id="rId36"/>
    <p:sldId id="303" r:id="rId37"/>
    <p:sldId id="304" r:id="rId38"/>
    <p:sldId id="305" r:id="rId39"/>
    <p:sldId id="306" r:id="rId40"/>
    <p:sldId id="307" r:id="rId41"/>
    <p:sldId id="308" r:id="rId42"/>
    <p:sldId id="343" r:id="rId43"/>
    <p:sldId id="344" r:id="rId44"/>
    <p:sldId id="317" r:id="rId45"/>
    <p:sldId id="319" r:id="rId46"/>
    <p:sldId id="320" r:id="rId47"/>
    <p:sldId id="345" r:id="rId48"/>
    <p:sldId id="321" r:id="rId49"/>
    <p:sldId id="356" r:id="rId50"/>
    <p:sldId id="322" r:id="rId51"/>
    <p:sldId id="348" r:id="rId52"/>
    <p:sldId id="349" r:id="rId53"/>
    <p:sldId id="350" r:id="rId54"/>
    <p:sldId id="351" r:id="rId55"/>
    <p:sldId id="352" r:id="rId56"/>
    <p:sldId id="353" r:id="rId57"/>
    <p:sldId id="355" r:id="rId58"/>
    <p:sldId id="354" r:id="rId59"/>
    <p:sldId id="347" r:id="rId60"/>
    <p:sldId id="364" r:id="rId61"/>
    <p:sldId id="365" r:id="rId62"/>
    <p:sldId id="323" r:id="rId63"/>
    <p:sldId id="324" r:id="rId64"/>
    <p:sldId id="373" r:id="rId65"/>
    <p:sldId id="374" r:id="rId66"/>
    <p:sldId id="375" r:id="rId67"/>
    <p:sldId id="376" r:id="rId68"/>
    <p:sldId id="377" r:id="rId69"/>
    <p:sldId id="379" r:id="rId70"/>
    <p:sldId id="378" r:id="rId71"/>
    <p:sldId id="380" r:id="rId72"/>
    <p:sldId id="325" r:id="rId73"/>
    <p:sldId id="372" r:id="rId74"/>
    <p:sldId id="326" r:id="rId75"/>
    <p:sldId id="327" r:id="rId76"/>
    <p:sldId id="328" r:id="rId77"/>
    <p:sldId id="329" r:id="rId78"/>
    <p:sldId id="330" r:id="rId79"/>
    <p:sldId id="331" r:id="rId80"/>
    <p:sldId id="332" r:id="rId81"/>
    <p:sldId id="333" r:id="rId82"/>
    <p:sldId id="334" r:id="rId83"/>
    <p:sldId id="335" r:id="rId84"/>
    <p:sldId id="357" r:id="rId85"/>
    <p:sldId id="336" r:id="rId86"/>
    <p:sldId id="337" r:id="rId87"/>
    <p:sldId id="358" r:id="rId88"/>
    <p:sldId id="359" r:id="rId89"/>
    <p:sldId id="369" r:id="rId90"/>
    <p:sldId id="360" r:id="rId91"/>
    <p:sldId id="366" r:id="rId92"/>
    <p:sldId id="367" r:id="rId93"/>
    <p:sldId id="370" r:id="rId94"/>
    <p:sldId id="371" r:id="rId95"/>
    <p:sldId id="381" r:id="rId96"/>
    <p:sldId id="382" r:id="rId97"/>
    <p:sldId id="383" r:id="rId98"/>
    <p:sldId id="384" r:id="rId99"/>
    <p:sldId id="385" r:id="rId100"/>
    <p:sldId id="368" r:id="rId101"/>
    <p:sldId id="361" r:id="rId102"/>
    <p:sldId id="338" r:id="rId103"/>
    <p:sldId id="339" r:id="rId104"/>
    <p:sldId id="340" r:id="rId105"/>
    <p:sldId id="341" r:id="rId106"/>
    <p:sldId id="342" r:id="rId107"/>
    <p:sldId id="346" r:id="rId108"/>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636466"/>
        </a:solidFill>
        <a:effectLst/>
        <a:uFillTx/>
        <a:latin typeface="+mn-lt"/>
        <a:ea typeface="+mn-ea"/>
        <a:cs typeface="+mn-cs"/>
        <a:sym typeface="Arial"/>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636466"/>
        </a:solidFill>
        <a:effectLst/>
        <a:uFillTx/>
        <a:latin typeface="+mn-lt"/>
        <a:ea typeface="+mn-ea"/>
        <a:cs typeface="+mn-cs"/>
        <a:sym typeface="Arial"/>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636466"/>
        </a:solidFill>
        <a:effectLst/>
        <a:uFillTx/>
        <a:latin typeface="+mn-lt"/>
        <a:ea typeface="+mn-ea"/>
        <a:cs typeface="+mn-cs"/>
        <a:sym typeface="Arial"/>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636466"/>
        </a:solidFill>
        <a:effectLst/>
        <a:uFillTx/>
        <a:latin typeface="+mn-lt"/>
        <a:ea typeface="+mn-ea"/>
        <a:cs typeface="+mn-cs"/>
        <a:sym typeface="Arial"/>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636466"/>
        </a:solidFill>
        <a:effectLst/>
        <a:uFillTx/>
        <a:latin typeface="+mn-lt"/>
        <a:ea typeface="+mn-ea"/>
        <a:cs typeface="+mn-cs"/>
        <a:sym typeface="Arial"/>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636466"/>
        </a:solidFill>
        <a:effectLst/>
        <a:uFillTx/>
        <a:latin typeface="+mn-lt"/>
        <a:ea typeface="+mn-ea"/>
        <a:cs typeface="+mn-cs"/>
        <a:sym typeface="Arial"/>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636466"/>
        </a:solidFill>
        <a:effectLst/>
        <a:uFillTx/>
        <a:latin typeface="+mn-lt"/>
        <a:ea typeface="+mn-ea"/>
        <a:cs typeface="+mn-cs"/>
        <a:sym typeface="Arial"/>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636466"/>
        </a:solidFill>
        <a:effectLst/>
        <a:uFillTx/>
        <a:latin typeface="+mn-lt"/>
        <a:ea typeface="+mn-ea"/>
        <a:cs typeface="+mn-cs"/>
        <a:sym typeface="Arial"/>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636466"/>
        </a:solidFill>
        <a:effectLst/>
        <a:uFillTx/>
        <a:latin typeface="+mn-lt"/>
        <a:ea typeface="+mn-ea"/>
        <a:cs typeface="+mn-cs"/>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5F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636466"/>
        </a:fontRef>
        <a:srgbClr val="63646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D2CB"/>
          </a:solidFill>
        </a:fill>
      </a:tcStyle>
    </a:wholeTbl>
    <a:band2H>
      <a:tcTxStyle/>
      <a:tcStyle>
        <a:tcBdr/>
        <a:fill>
          <a:solidFill>
            <a:srgbClr val="FCEA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636466"/>
        </a:fontRef>
        <a:srgbClr val="63646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FE1"/>
          </a:solidFill>
        </a:fill>
      </a:tcStyle>
    </a:wholeTbl>
    <a:band2H>
      <a:tcTxStyle/>
      <a:tcStyle>
        <a:tcBdr/>
        <a:fill>
          <a:solidFill>
            <a:srgbClr val="E7F0F1"/>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636466"/>
        </a:fontRef>
        <a:srgbClr val="63646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1F1F1"/>
          </a:solidFill>
        </a:fill>
      </a:tcStyle>
    </a:wholeTbl>
    <a:band2H>
      <a:tcTxStyle/>
      <a:tcStyle>
        <a:tcBdr/>
        <a:fill>
          <a:solidFill>
            <a:srgbClr val="F8F8F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636466"/>
        </a:fontRef>
        <a:srgbClr val="636466"/>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AEAEA"/>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636466"/>
        </a:fontRef>
        <a:srgbClr val="636466"/>
      </a:tcTxStyle>
      <a:tcStyle>
        <a:tcBdr>
          <a:left>
            <a:ln w="12700" cap="flat">
              <a:noFill/>
              <a:miter lim="400000"/>
            </a:ln>
          </a:left>
          <a:right>
            <a:ln w="12700" cap="flat">
              <a:noFill/>
              <a:miter lim="400000"/>
            </a:ln>
          </a:right>
          <a:top>
            <a:ln w="50800" cap="flat">
              <a:solidFill>
                <a:srgbClr val="636466"/>
              </a:solidFill>
              <a:prstDash val="solid"/>
              <a:round/>
            </a:ln>
          </a:top>
          <a:bottom>
            <a:ln w="25400" cap="flat">
              <a:solidFill>
                <a:srgbClr val="636466"/>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636466"/>
              </a:solidFill>
              <a:prstDash val="solid"/>
              <a:round/>
            </a:ln>
          </a:top>
          <a:bottom>
            <a:ln w="25400" cap="flat">
              <a:solidFill>
                <a:srgbClr val="636466"/>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636466"/>
        </a:fontRef>
        <a:srgbClr val="63646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2D2D2"/>
          </a:solidFill>
        </a:fill>
      </a:tcStyle>
    </a:wholeTbl>
    <a:band2H>
      <a:tcTxStyle/>
      <a:tcStyle>
        <a:tcBdr/>
        <a:fill>
          <a:solidFill>
            <a:srgbClr val="EAEA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3646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3646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36466"/>
          </a:solidFill>
        </a:fill>
      </a:tcStyle>
    </a:firstRow>
  </a:tblStyle>
  <a:tblStyle styleId="{2708684C-4D16-4618-839F-0558EEFCDFE6}" styleName="">
    <a:tblBg/>
    <a:wholeTbl>
      <a:tcTxStyle b="off" i="off">
        <a:fontRef idx="minor">
          <a:srgbClr val="636466"/>
        </a:fontRef>
        <a:srgbClr val="636466"/>
      </a:tcTxStyle>
      <a:tcStyle>
        <a:tcBdr>
          <a:left>
            <a:ln w="12700" cap="flat">
              <a:solidFill>
                <a:srgbClr val="636466"/>
              </a:solidFill>
              <a:prstDash val="solid"/>
              <a:round/>
            </a:ln>
          </a:left>
          <a:right>
            <a:ln w="12700" cap="flat">
              <a:solidFill>
                <a:srgbClr val="636466"/>
              </a:solidFill>
              <a:prstDash val="solid"/>
              <a:round/>
            </a:ln>
          </a:right>
          <a:top>
            <a:ln w="12700" cap="flat">
              <a:solidFill>
                <a:srgbClr val="636466"/>
              </a:solidFill>
              <a:prstDash val="solid"/>
              <a:round/>
            </a:ln>
          </a:top>
          <a:bottom>
            <a:ln w="12700" cap="flat">
              <a:solidFill>
                <a:srgbClr val="636466"/>
              </a:solidFill>
              <a:prstDash val="solid"/>
              <a:round/>
            </a:ln>
          </a:bottom>
          <a:insideH>
            <a:ln w="12700" cap="flat">
              <a:solidFill>
                <a:srgbClr val="636466"/>
              </a:solidFill>
              <a:prstDash val="solid"/>
              <a:round/>
            </a:ln>
          </a:insideH>
          <a:insideV>
            <a:ln w="12700" cap="flat">
              <a:solidFill>
                <a:srgbClr val="636466"/>
              </a:solidFill>
              <a:prstDash val="solid"/>
              <a:round/>
            </a:ln>
          </a:insideV>
        </a:tcBdr>
        <a:fill>
          <a:solidFill>
            <a:srgbClr val="636466">
              <a:alpha val="20000"/>
            </a:srgbClr>
          </a:solidFill>
        </a:fill>
      </a:tcStyle>
    </a:wholeTbl>
    <a:band2H>
      <a:tcTxStyle/>
      <a:tcStyle>
        <a:tcBdr/>
        <a:fill>
          <a:solidFill>
            <a:srgbClr val="FFFFFF"/>
          </a:solidFill>
        </a:fill>
      </a:tcStyle>
    </a:band2H>
    <a:firstCol>
      <a:tcTxStyle b="on" i="off">
        <a:fontRef idx="minor">
          <a:srgbClr val="636466"/>
        </a:fontRef>
        <a:srgbClr val="636466"/>
      </a:tcTxStyle>
      <a:tcStyle>
        <a:tcBdr>
          <a:left>
            <a:ln w="12700" cap="flat">
              <a:solidFill>
                <a:srgbClr val="636466"/>
              </a:solidFill>
              <a:prstDash val="solid"/>
              <a:round/>
            </a:ln>
          </a:left>
          <a:right>
            <a:ln w="12700" cap="flat">
              <a:solidFill>
                <a:srgbClr val="636466"/>
              </a:solidFill>
              <a:prstDash val="solid"/>
              <a:round/>
            </a:ln>
          </a:right>
          <a:top>
            <a:ln w="12700" cap="flat">
              <a:solidFill>
                <a:srgbClr val="636466"/>
              </a:solidFill>
              <a:prstDash val="solid"/>
              <a:round/>
            </a:ln>
          </a:top>
          <a:bottom>
            <a:ln w="12700" cap="flat">
              <a:solidFill>
                <a:srgbClr val="636466"/>
              </a:solidFill>
              <a:prstDash val="solid"/>
              <a:round/>
            </a:ln>
          </a:bottom>
          <a:insideH>
            <a:ln w="12700" cap="flat">
              <a:solidFill>
                <a:srgbClr val="636466"/>
              </a:solidFill>
              <a:prstDash val="solid"/>
              <a:round/>
            </a:ln>
          </a:insideH>
          <a:insideV>
            <a:ln w="12700" cap="flat">
              <a:solidFill>
                <a:srgbClr val="636466"/>
              </a:solidFill>
              <a:prstDash val="solid"/>
              <a:round/>
            </a:ln>
          </a:insideV>
        </a:tcBdr>
        <a:fill>
          <a:solidFill>
            <a:srgbClr val="636466">
              <a:alpha val="20000"/>
            </a:srgbClr>
          </a:solidFill>
        </a:fill>
      </a:tcStyle>
    </a:firstCol>
    <a:lastRow>
      <a:tcTxStyle b="on" i="off">
        <a:fontRef idx="minor">
          <a:srgbClr val="636466"/>
        </a:fontRef>
        <a:srgbClr val="636466"/>
      </a:tcTxStyle>
      <a:tcStyle>
        <a:tcBdr>
          <a:left>
            <a:ln w="12700" cap="flat">
              <a:solidFill>
                <a:srgbClr val="636466"/>
              </a:solidFill>
              <a:prstDash val="solid"/>
              <a:round/>
            </a:ln>
          </a:left>
          <a:right>
            <a:ln w="12700" cap="flat">
              <a:solidFill>
                <a:srgbClr val="636466"/>
              </a:solidFill>
              <a:prstDash val="solid"/>
              <a:round/>
            </a:ln>
          </a:right>
          <a:top>
            <a:ln w="50800" cap="flat">
              <a:solidFill>
                <a:srgbClr val="636466"/>
              </a:solidFill>
              <a:prstDash val="solid"/>
              <a:round/>
            </a:ln>
          </a:top>
          <a:bottom>
            <a:ln w="12700" cap="flat">
              <a:solidFill>
                <a:srgbClr val="636466"/>
              </a:solidFill>
              <a:prstDash val="solid"/>
              <a:round/>
            </a:ln>
          </a:bottom>
          <a:insideH>
            <a:ln w="12700" cap="flat">
              <a:solidFill>
                <a:srgbClr val="636466"/>
              </a:solidFill>
              <a:prstDash val="solid"/>
              <a:round/>
            </a:ln>
          </a:insideH>
          <a:insideV>
            <a:ln w="12700" cap="flat">
              <a:solidFill>
                <a:srgbClr val="636466"/>
              </a:solidFill>
              <a:prstDash val="solid"/>
              <a:round/>
            </a:ln>
          </a:insideV>
        </a:tcBdr>
        <a:fill>
          <a:noFill/>
        </a:fill>
      </a:tcStyle>
    </a:lastRow>
    <a:firstRow>
      <a:tcTxStyle b="on" i="off">
        <a:fontRef idx="minor">
          <a:srgbClr val="636466"/>
        </a:fontRef>
        <a:srgbClr val="636466"/>
      </a:tcTxStyle>
      <a:tcStyle>
        <a:tcBdr>
          <a:left>
            <a:ln w="12700" cap="flat">
              <a:solidFill>
                <a:srgbClr val="636466"/>
              </a:solidFill>
              <a:prstDash val="solid"/>
              <a:round/>
            </a:ln>
          </a:left>
          <a:right>
            <a:ln w="12700" cap="flat">
              <a:solidFill>
                <a:srgbClr val="636466"/>
              </a:solidFill>
              <a:prstDash val="solid"/>
              <a:round/>
            </a:ln>
          </a:right>
          <a:top>
            <a:ln w="12700" cap="flat">
              <a:solidFill>
                <a:srgbClr val="636466"/>
              </a:solidFill>
              <a:prstDash val="solid"/>
              <a:round/>
            </a:ln>
          </a:top>
          <a:bottom>
            <a:ln w="25400" cap="flat">
              <a:solidFill>
                <a:srgbClr val="636466"/>
              </a:solidFill>
              <a:prstDash val="solid"/>
              <a:round/>
            </a:ln>
          </a:bottom>
          <a:insideH>
            <a:ln w="12700" cap="flat">
              <a:solidFill>
                <a:srgbClr val="636466"/>
              </a:solidFill>
              <a:prstDash val="solid"/>
              <a:round/>
            </a:ln>
          </a:insideH>
          <a:insideV>
            <a:ln w="12700" cap="flat">
              <a:solidFill>
                <a:srgbClr val="636466"/>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12"/>
    <p:restoredTop sz="86684"/>
  </p:normalViewPr>
  <p:slideViewPr>
    <p:cSldViewPr snapToObjects="1">
      <p:cViewPr varScale="1">
        <p:scale>
          <a:sx n="121" d="100"/>
          <a:sy n="121" d="100"/>
        </p:scale>
        <p:origin x="176" y="5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commentAuthors" Target="commentAuthor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4-05T17:51:52.294" idx="1">
    <p:pos x="3784" y="92"/>
    <p:text>Get better image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1143000" y="685800"/>
            <a:ext cx="4572000" cy="3429000"/>
          </a:xfrm>
          <a:prstGeom prst="rect">
            <a:avLst/>
          </a:prstGeom>
        </p:spPr>
        <p:txBody>
          <a:bodyPr/>
          <a:lstStyle/>
          <a:p>
            <a:endParaRPr/>
          </a:p>
        </p:txBody>
      </p:sp>
      <p:sp>
        <p:nvSpPr>
          <p:cNvPr id="138" name="Shape 13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336601446"/>
      </p:ext>
    </p:extLst>
  </p:cSld>
  <p:clrMap bg1="lt1" tx1="dk1" bg2="lt2" tx2="dk2" accent1="accent1" accent2="accent2" accent3="accent3" accent4="accent4" accent5="accent5" accent6="accent6" hlink="hlink" folHlink="folHlink"/>
  <p:notesStyle>
    <a:lvl1pPr defTabSz="457200" latinLnBrk="0">
      <a:defRPr sz="1200">
        <a:solidFill>
          <a:srgbClr val="636466"/>
        </a:solidFill>
        <a:latin typeface="+mn-lt"/>
        <a:ea typeface="+mn-ea"/>
        <a:cs typeface="+mn-cs"/>
        <a:sym typeface="Arial"/>
      </a:defRPr>
    </a:lvl1pPr>
    <a:lvl2pPr indent="228600" defTabSz="457200" latinLnBrk="0">
      <a:defRPr sz="1200">
        <a:solidFill>
          <a:srgbClr val="636466"/>
        </a:solidFill>
        <a:latin typeface="+mn-lt"/>
        <a:ea typeface="+mn-ea"/>
        <a:cs typeface="+mn-cs"/>
        <a:sym typeface="Arial"/>
      </a:defRPr>
    </a:lvl2pPr>
    <a:lvl3pPr indent="457200" defTabSz="457200" latinLnBrk="0">
      <a:defRPr sz="1200">
        <a:solidFill>
          <a:srgbClr val="636466"/>
        </a:solidFill>
        <a:latin typeface="+mn-lt"/>
        <a:ea typeface="+mn-ea"/>
        <a:cs typeface="+mn-cs"/>
        <a:sym typeface="Arial"/>
      </a:defRPr>
    </a:lvl3pPr>
    <a:lvl4pPr indent="685800" defTabSz="457200" latinLnBrk="0">
      <a:defRPr sz="1200">
        <a:solidFill>
          <a:srgbClr val="636466"/>
        </a:solidFill>
        <a:latin typeface="+mn-lt"/>
        <a:ea typeface="+mn-ea"/>
        <a:cs typeface="+mn-cs"/>
        <a:sym typeface="Arial"/>
      </a:defRPr>
    </a:lvl4pPr>
    <a:lvl5pPr indent="914400" defTabSz="457200" latinLnBrk="0">
      <a:defRPr sz="1200">
        <a:solidFill>
          <a:srgbClr val="636466"/>
        </a:solidFill>
        <a:latin typeface="+mn-lt"/>
        <a:ea typeface="+mn-ea"/>
        <a:cs typeface="+mn-cs"/>
        <a:sym typeface="Arial"/>
      </a:defRPr>
    </a:lvl5pPr>
    <a:lvl6pPr indent="1143000" defTabSz="457200" latinLnBrk="0">
      <a:defRPr sz="1200">
        <a:solidFill>
          <a:srgbClr val="636466"/>
        </a:solidFill>
        <a:latin typeface="+mn-lt"/>
        <a:ea typeface="+mn-ea"/>
        <a:cs typeface="+mn-cs"/>
        <a:sym typeface="Arial"/>
      </a:defRPr>
    </a:lvl6pPr>
    <a:lvl7pPr indent="1371600" defTabSz="457200" latinLnBrk="0">
      <a:defRPr sz="1200">
        <a:solidFill>
          <a:srgbClr val="636466"/>
        </a:solidFill>
        <a:latin typeface="+mn-lt"/>
        <a:ea typeface="+mn-ea"/>
        <a:cs typeface="+mn-cs"/>
        <a:sym typeface="Arial"/>
      </a:defRPr>
    </a:lvl7pPr>
    <a:lvl8pPr indent="1600200" defTabSz="457200" latinLnBrk="0">
      <a:defRPr sz="1200">
        <a:solidFill>
          <a:srgbClr val="636466"/>
        </a:solidFill>
        <a:latin typeface="+mn-lt"/>
        <a:ea typeface="+mn-ea"/>
        <a:cs typeface="+mn-cs"/>
        <a:sym typeface="Arial"/>
      </a:defRPr>
    </a:lvl8pPr>
    <a:lvl9pPr indent="1828800" defTabSz="457200" latinLnBrk="0">
      <a:defRPr sz="1200">
        <a:solidFill>
          <a:srgbClr val="636466"/>
        </a:solidFill>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Continuous Integration was first named and proposed by Grady </a:t>
            </a:r>
            <a:r>
              <a:rPr lang="en-US" dirty="0" err="1" smtClean="0"/>
              <a:t>Booch</a:t>
            </a:r>
            <a:r>
              <a:rPr lang="en-US" dirty="0" smtClean="0"/>
              <a:t> in his 1991 method, ( The </a:t>
            </a:r>
            <a:r>
              <a:rPr lang="en-US" dirty="0" err="1" smtClean="0"/>
              <a:t>booch</a:t>
            </a:r>
            <a:r>
              <a:rPr lang="en-US" dirty="0" smtClean="0"/>
              <a:t> method ). it was adopted as part of extreme programming (XP), which did advocate integrating more than once per day, perhaps as many as tens of times per </a:t>
            </a:r>
            <a:r>
              <a:rPr lang="en-US" dirty="0" err="1" smtClean="0"/>
              <a:t>day.Acording</a:t>
            </a:r>
            <a:r>
              <a:rPr lang="en-US" dirty="0" smtClean="0"/>
              <a:t> to </a:t>
            </a:r>
            <a:r>
              <a:rPr lang="en-US" dirty="0" err="1" smtClean="0"/>
              <a:t>ThoughtWorks</a:t>
            </a:r>
            <a:r>
              <a:rPr lang="en-US" dirty="0" smtClean="0"/>
              <a:t> Continuous Integration is a practice that says we should integrate our code into a shared repo daily. Each check in is then verified by a automated build allowing team to detect problems </a:t>
            </a:r>
            <a:r>
              <a:rPr lang="en-US" dirty="0" err="1" smtClean="0"/>
              <a:t>earlier.So</a:t>
            </a:r>
            <a:r>
              <a:rPr lang="en-US" dirty="0" smtClean="0"/>
              <a:t> in theory I should not have to worry about syntax errors, Failed tests and it will be my early warning system.</a:t>
            </a:r>
            <a:endParaRPr lang="en-US" dirty="0"/>
          </a:p>
        </p:txBody>
      </p:sp>
    </p:spTree>
    <p:extLst>
      <p:ext uri="{BB962C8B-B14F-4D97-AF65-F5344CB8AC3E}">
        <p14:creationId xmlns:p14="http://schemas.microsoft.com/office/powerpoint/2010/main" val="2024941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By default we start with QA. Our QA server is where developers can push code to for internal QA to check. Nothing passes this server without QA approval.</a:t>
            </a:r>
            <a:endParaRPr lang="en-US" dirty="0"/>
          </a:p>
        </p:txBody>
      </p:sp>
    </p:spTree>
    <p:extLst>
      <p:ext uri="{BB962C8B-B14F-4D97-AF65-F5344CB8AC3E}">
        <p14:creationId xmlns:p14="http://schemas.microsoft.com/office/powerpoint/2010/main" val="1985772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client gets involved at UAT. This is where the client can perform there testing of features.</a:t>
            </a:r>
            <a:endParaRPr lang="en-US" dirty="0"/>
          </a:p>
        </p:txBody>
      </p:sp>
    </p:spTree>
    <p:extLst>
      <p:ext uri="{BB962C8B-B14F-4D97-AF65-F5344CB8AC3E}">
        <p14:creationId xmlns:p14="http://schemas.microsoft.com/office/powerpoint/2010/main" val="837368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Concluding in live where where real customers test our work :)</a:t>
            </a:r>
            <a:endParaRPr lang="en-US" dirty="0"/>
          </a:p>
        </p:txBody>
      </p:sp>
    </p:spTree>
    <p:extLst>
      <p:ext uri="{BB962C8B-B14F-4D97-AF65-F5344CB8AC3E}">
        <p14:creationId xmlns:p14="http://schemas.microsoft.com/office/powerpoint/2010/main" val="834675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Lets take a look at how the flow of features travels from developer to live. We have finished a few features at the same time and we deploy our features to QA.</a:t>
            </a:r>
            <a:endParaRPr lang="en-US" dirty="0"/>
          </a:p>
        </p:txBody>
      </p:sp>
    </p:spTree>
    <p:extLst>
      <p:ext uri="{BB962C8B-B14F-4D97-AF65-F5344CB8AC3E}">
        <p14:creationId xmlns:p14="http://schemas.microsoft.com/office/powerpoint/2010/main" val="1022063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Then at a key point in the project we decide that the client needs to start approving this set of features so we schedule a release to UAT.</a:t>
            </a:r>
            <a:endParaRPr lang="en-US" dirty="0"/>
          </a:p>
        </p:txBody>
      </p:sp>
    </p:spTree>
    <p:extLst>
      <p:ext uri="{BB962C8B-B14F-4D97-AF65-F5344CB8AC3E}">
        <p14:creationId xmlns:p14="http://schemas.microsoft.com/office/powerpoint/2010/main" val="105367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client tests and approves all of the features and we deploy these to live. Clients happy and so are we.</a:t>
            </a:r>
            <a:endParaRPr lang="en-US" dirty="0"/>
          </a:p>
        </p:txBody>
      </p:sp>
    </p:spTree>
    <p:extLst>
      <p:ext uri="{BB962C8B-B14F-4D97-AF65-F5344CB8AC3E}">
        <p14:creationId xmlns:p14="http://schemas.microsoft.com/office/powerpoint/2010/main" val="1382845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One of the reasons I started to look at our deployment and release process was because it felt like getting features to live took a lot of time and effort. There felt like a gap of time between starting the feature and getting all that work approved and passed over to production.</a:t>
            </a:r>
            <a:endParaRPr lang="en-US" dirty="0"/>
          </a:p>
        </p:txBody>
      </p:sp>
    </p:spTree>
    <p:extLst>
      <p:ext uri="{BB962C8B-B14F-4D97-AF65-F5344CB8AC3E}">
        <p14:creationId xmlns:p14="http://schemas.microsoft.com/office/powerpoint/2010/main" val="1418895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Then time came into my mind again, The client is busy and sometimes it was a different stakeholder that was responsible for each feature. Getting there time to approve and validate the work felt like a duration of time.</a:t>
            </a:r>
            <a:endParaRPr lang="en-US" dirty="0"/>
          </a:p>
        </p:txBody>
      </p:sp>
    </p:spTree>
    <p:extLst>
      <p:ext uri="{BB962C8B-B14F-4D97-AF65-F5344CB8AC3E}">
        <p14:creationId xmlns:p14="http://schemas.microsoft.com/office/powerpoint/2010/main" val="1722470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 it got me thinking about time and what time means in my project. How do we see the difference between something </a:t>
            </a:r>
            <a:r>
              <a:rPr lang="en-US" dirty="0" err="1" smtClean="0"/>
              <a:t>takeing</a:t>
            </a:r>
            <a:r>
              <a:rPr lang="en-US" dirty="0" smtClean="0"/>
              <a:t> a long time to something being done on time. And why is time so important when looking at continuous delivery.</a:t>
            </a:r>
            <a:endParaRPr lang="en-US" dirty="0"/>
          </a:p>
        </p:txBody>
      </p:sp>
    </p:spTree>
    <p:extLst>
      <p:ext uri="{BB962C8B-B14F-4D97-AF65-F5344CB8AC3E}">
        <p14:creationId xmlns:p14="http://schemas.microsoft.com/office/powerpoint/2010/main" val="1486653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Time for me on my projects is defined in our process. Agile. Sprints are measured in Time, We do release updates during that time but mainly we focus on delivering X amount of features in Y number of sprints so our focus is on getting that sprint done so we can release that work. Now there is another argument all together on if we need to look at sprints being shorter. In waterfall we had Years, Then agile got us to think shorter but the 2 weeks sprint has got people questioning if its too long still for modern software.</a:t>
            </a:r>
            <a:endParaRPr lang="en-US" dirty="0"/>
          </a:p>
        </p:txBody>
      </p:sp>
    </p:spTree>
    <p:extLst>
      <p:ext uri="{BB962C8B-B14F-4D97-AF65-F5344CB8AC3E}">
        <p14:creationId xmlns:p14="http://schemas.microsoft.com/office/powerpoint/2010/main" val="205124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Long and tense </a:t>
            </a:r>
            <a:r>
              <a:rPr lang="en-US" dirty="0" err="1" smtClean="0"/>
              <a:t>intgrations</a:t>
            </a:r>
            <a:r>
              <a:rPr lang="en-US" dirty="0" smtClean="0"/>
              <a:t>, So instead of having this phase at the end of a piece of work trying to </a:t>
            </a:r>
            <a:r>
              <a:rPr lang="en-US" dirty="0" err="1" smtClean="0"/>
              <a:t>integratie</a:t>
            </a:r>
            <a:r>
              <a:rPr lang="en-US" dirty="0" smtClean="0"/>
              <a:t> it back to develop I will have been "practicing this all the way through the feature" so its just another step to merge </a:t>
            </a:r>
            <a:r>
              <a:rPr lang="en-US" dirty="0" err="1" smtClean="0"/>
              <a:t>it.Visibility</a:t>
            </a:r>
            <a:r>
              <a:rPr lang="en-US" dirty="0" smtClean="0"/>
              <a:t>, We have a dashboard setup in the offices but the visibility of passing and </a:t>
            </a:r>
            <a:r>
              <a:rPr lang="en-US" dirty="0" err="1" smtClean="0"/>
              <a:t>failling</a:t>
            </a:r>
            <a:r>
              <a:rPr lang="en-US" dirty="0" smtClean="0"/>
              <a:t> builds could spark </a:t>
            </a:r>
            <a:r>
              <a:rPr lang="en-US" dirty="0" err="1" smtClean="0"/>
              <a:t>converssationsWhen</a:t>
            </a:r>
            <a:r>
              <a:rPr lang="en-US" dirty="0" smtClean="0"/>
              <a:t> integrating features a smaller issues is always going to be easier to fix than a weeks worth of work so testing this integration can help avoid such </a:t>
            </a:r>
            <a:r>
              <a:rPr lang="en-US" dirty="0" err="1" smtClean="0"/>
              <a:t>mess.Catch</a:t>
            </a:r>
            <a:r>
              <a:rPr lang="en-US" dirty="0" smtClean="0"/>
              <a:t> issues faster, Because each push starts a new inspection of code, tests we can get faster feedback on issues and the state of the </a:t>
            </a:r>
            <a:r>
              <a:rPr lang="en-US" dirty="0" err="1" smtClean="0"/>
              <a:t>build.We</a:t>
            </a:r>
            <a:r>
              <a:rPr lang="en-US" dirty="0" smtClean="0"/>
              <a:t> long longer have to solve as many integration problems as before. So we can spend more time writing software than solving integration problems.</a:t>
            </a:r>
            <a:endParaRPr lang="en-US" dirty="0"/>
          </a:p>
        </p:txBody>
      </p:sp>
    </p:spTree>
    <p:extLst>
      <p:ext uri="{BB962C8B-B14F-4D97-AF65-F5344CB8AC3E}">
        <p14:creationId xmlns:p14="http://schemas.microsoft.com/office/powerpoint/2010/main" val="2020772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For our projects we have a 2 week sprint where during that time features are being worked on, Features are going from QA into UAT so we could have a fixed 2 weeks where we wont in theory be deploying to live because all the work is what we planned to get done in 2 </a:t>
            </a:r>
            <a:r>
              <a:rPr lang="en-US" dirty="0" err="1" smtClean="0"/>
              <a:t>weeks.There</a:t>
            </a:r>
            <a:r>
              <a:rPr lang="en-US" dirty="0" smtClean="0"/>
              <a:t> is also the time taken for the customer or stake holders to validate the work and ensure it passes there expectations.</a:t>
            </a:r>
            <a:endParaRPr lang="en-US" dirty="0"/>
          </a:p>
        </p:txBody>
      </p:sp>
    </p:spTree>
    <p:extLst>
      <p:ext uri="{BB962C8B-B14F-4D97-AF65-F5344CB8AC3E}">
        <p14:creationId xmlns:p14="http://schemas.microsoft.com/office/powerpoint/2010/main" val="819848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What I found really interesting was when we look at how this is done in our source control process.</a:t>
            </a:r>
            <a:endParaRPr lang="en-US" dirty="0"/>
          </a:p>
        </p:txBody>
      </p:sp>
    </p:spTree>
    <p:extLst>
      <p:ext uri="{BB962C8B-B14F-4D97-AF65-F5344CB8AC3E}">
        <p14:creationId xmlns:p14="http://schemas.microsoft.com/office/powerpoint/2010/main" val="936593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As a team we have finished X number of features. They all passed peer review and our automated testing process. So the code is in develop branch. When we want to show the client or stake holders we branch of develop and create a "release branch" this gets deployed to UAT and the client or stake holders tests and approves. Once we are all happy we merge the release branch into master and deploy that to the live servers.</a:t>
            </a:r>
            <a:endParaRPr lang="en-US" dirty="0"/>
          </a:p>
        </p:txBody>
      </p:sp>
    </p:spTree>
    <p:extLst>
      <p:ext uri="{BB962C8B-B14F-4D97-AF65-F5344CB8AC3E}">
        <p14:creationId xmlns:p14="http://schemas.microsoft.com/office/powerpoint/2010/main" val="264880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 in each phase of our release process each of the units of work are contained in that branch. E.g. we are not forming a new branch and merging feature branches in and keeping the feature branch around to then create a master branch.</a:t>
            </a:r>
            <a:endParaRPr lang="en-US" dirty="0"/>
          </a:p>
        </p:txBody>
      </p:sp>
    </p:spTree>
    <p:extLst>
      <p:ext uri="{BB962C8B-B14F-4D97-AF65-F5344CB8AC3E}">
        <p14:creationId xmlns:p14="http://schemas.microsoft.com/office/powerpoint/2010/main" val="116307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Where this really breaks down is if the client wants one of those features removing or if they decide that not all the features can go live at the same time.</a:t>
            </a:r>
            <a:endParaRPr lang="en-US" dirty="0"/>
          </a:p>
        </p:txBody>
      </p:sp>
    </p:spTree>
    <p:extLst>
      <p:ext uri="{BB962C8B-B14F-4D97-AF65-F5344CB8AC3E}">
        <p14:creationId xmlns:p14="http://schemas.microsoft.com/office/powerpoint/2010/main" val="576117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Because all of the work is contained within the same branch it adds complexity to our release process as we need to look at taking parts out.</a:t>
            </a:r>
            <a:endParaRPr lang="en-US" dirty="0"/>
          </a:p>
        </p:txBody>
      </p:sp>
    </p:spTree>
    <p:extLst>
      <p:ext uri="{BB962C8B-B14F-4D97-AF65-F5344CB8AC3E}">
        <p14:creationId xmlns:p14="http://schemas.microsoft.com/office/powerpoint/2010/main" val="1956659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a:t>
            </a:r>
            <a:r>
              <a:rPr lang="en-US" dirty="0" err="1" smtClean="0"/>
              <a:t>couldnt</a:t>
            </a:r>
            <a:r>
              <a:rPr lang="en-US" dirty="0" smtClean="0"/>
              <a:t> find a nice picture to show Rebase or revert merge. But it gets us into the solution where we start cherry picking certain features out of releases. Its not simple as sometimes work has dependencies and all this can get lost in translation with the customer on what went live etc.</a:t>
            </a:r>
            <a:endParaRPr lang="en-US" dirty="0"/>
          </a:p>
        </p:txBody>
      </p:sp>
    </p:spTree>
    <p:extLst>
      <p:ext uri="{BB962C8B-B14F-4D97-AF65-F5344CB8AC3E}">
        <p14:creationId xmlns:p14="http://schemas.microsoft.com/office/powerpoint/2010/main" val="1160340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in turn has a cost of time to deploy. Time to get the features live is increased from what we think should be a suitable time.</a:t>
            </a:r>
            <a:endParaRPr lang="en-US" dirty="0"/>
          </a:p>
        </p:txBody>
      </p:sp>
    </p:spTree>
    <p:extLst>
      <p:ext uri="{BB962C8B-B14F-4D97-AF65-F5344CB8AC3E}">
        <p14:creationId xmlns:p14="http://schemas.microsoft.com/office/powerpoint/2010/main" val="536944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 give or take a few steps that was my workflow that I have seen and used over X number of years, And now I had the opportunity to look back and </a:t>
            </a:r>
            <a:r>
              <a:rPr lang="en-US" dirty="0" err="1" smtClean="0"/>
              <a:t>analyse</a:t>
            </a:r>
            <a:r>
              <a:rPr lang="en-US" dirty="0" smtClean="0"/>
              <a:t> what we were doing well and not so I actually had time to think about what I wanted to improve and why.</a:t>
            </a:r>
            <a:endParaRPr lang="en-US" dirty="0"/>
          </a:p>
        </p:txBody>
      </p:sp>
    </p:spTree>
    <p:extLst>
      <p:ext uri="{BB962C8B-B14F-4D97-AF65-F5344CB8AC3E}">
        <p14:creationId xmlns:p14="http://schemas.microsoft.com/office/powerpoint/2010/main" val="702347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Time featured big again in this one. I wanted the time for getting feedback to be improved. Feedback I wanted faster from many different sources for many different reasons.</a:t>
            </a:r>
            <a:endParaRPr lang="en-US" dirty="0"/>
          </a:p>
        </p:txBody>
      </p:sp>
    </p:spTree>
    <p:extLst>
      <p:ext uri="{BB962C8B-B14F-4D97-AF65-F5344CB8AC3E}">
        <p14:creationId xmlns:p14="http://schemas.microsoft.com/office/powerpoint/2010/main" val="177614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From a development perspective there is not difference, depending on what tool you want to do the integrations. All of this can be ran offline and added as </a:t>
            </a:r>
            <a:r>
              <a:rPr lang="en-US" dirty="0" err="1" smtClean="0"/>
              <a:t>git</a:t>
            </a:r>
            <a:r>
              <a:rPr lang="en-US" dirty="0" smtClean="0"/>
              <a:t> hooks and bash </a:t>
            </a:r>
            <a:r>
              <a:rPr lang="en-US" dirty="0" err="1" smtClean="0"/>
              <a:t>files.In</a:t>
            </a:r>
            <a:r>
              <a:rPr lang="en-US" dirty="0" smtClean="0"/>
              <a:t> a vanilla world, We start work on a new feature: - Commit some work - </a:t>
            </a:r>
            <a:r>
              <a:rPr lang="en-US" dirty="0" err="1" smtClean="0"/>
              <a:t>git</a:t>
            </a:r>
            <a:r>
              <a:rPr lang="en-US" dirty="0" smtClean="0"/>
              <a:t> detects this change and knows to run a build - This will run Mess Detector Copy Paste Complexity etc. Tests - </a:t>
            </a:r>
            <a:r>
              <a:rPr lang="en-US" dirty="0" err="1" smtClean="0"/>
              <a:t>Concoluding</a:t>
            </a:r>
            <a:r>
              <a:rPr lang="en-US" dirty="0" smtClean="0"/>
              <a:t> in a report file either pass or </a:t>
            </a:r>
            <a:r>
              <a:rPr lang="en-US" dirty="0" err="1" smtClean="0"/>
              <a:t>fail.Each</a:t>
            </a:r>
            <a:r>
              <a:rPr lang="en-US" dirty="0" smtClean="0"/>
              <a:t> tool generates its own output and different services that can be used will generate different reports and additional features. Scrutinizer will offer a code score.</a:t>
            </a:r>
            <a:endParaRPr lang="en-US" dirty="0"/>
          </a:p>
        </p:txBody>
      </p:sp>
    </p:spTree>
    <p:extLst>
      <p:ext uri="{BB962C8B-B14F-4D97-AF65-F5344CB8AC3E}">
        <p14:creationId xmlns:p14="http://schemas.microsoft.com/office/powerpoint/2010/main" val="672286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even invented what I call "Feedback Time" If you take the time stamp from when you deployed the feature into Peer review and subtract the final time you got Feedback from a customer that gives you a working "Feedback time" that you can asses time with. Its also worth looking at this across the board so time from First QA contact </a:t>
            </a:r>
            <a:r>
              <a:rPr lang="en-US" dirty="0" err="1" smtClean="0"/>
              <a:t>etc</a:t>
            </a:r>
            <a:r>
              <a:rPr lang="en-US" dirty="0" smtClean="0"/>
              <a:t> to help identify possible </a:t>
            </a:r>
            <a:r>
              <a:rPr lang="en-US" dirty="0" err="1" smtClean="0"/>
              <a:t>bottlekneck</a:t>
            </a:r>
            <a:r>
              <a:rPr lang="en-US" dirty="0" smtClean="0"/>
              <a:t> that may appear.</a:t>
            </a:r>
            <a:endParaRPr lang="en-US" dirty="0"/>
          </a:p>
        </p:txBody>
      </p:sp>
    </p:spTree>
    <p:extLst>
      <p:ext uri="{BB962C8B-B14F-4D97-AF65-F5344CB8AC3E}">
        <p14:creationId xmlns:p14="http://schemas.microsoft.com/office/powerpoint/2010/main" val="1568774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 I want feedback time to be improved, But why ? Well cognitive load, I can only keep so much information in my head, Once that RAM chip gets flushed I need to go through a small amount of re learning on a task to build up the </a:t>
            </a:r>
            <a:r>
              <a:rPr lang="en-US" dirty="0" err="1" smtClean="0"/>
              <a:t>nero</a:t>
            </a:r>
            <a:r>
              <a:rPr lang="en-US" dirty="0" smtClean="0"/>
              <a:t> network that allows be to remember what I was working on. Jumping between tasks is always hard and returning to a piece of work 1 2 + weeks ahead does increase the time to learn the feature </a:t>
            </a:r>
            <a:r>
              <a:rPr lang="en-US" dirty="0" err="1" smtClean="0"/>
              <a:t>again.Project</a:t>
            </a:r>
            <a:r>
              <a:rPr lang="en-US" dirty="0" smtClean="0"/>
              <a:t> flow, Ensuring we have a smooth flow of work from Developer to End user is important so that we avoid big buildups of work causing a bottleneck and then slowing down the entire process. a massive push of code from developers can overload the QA and causes the customer and end user having to wait longer for there jobs to </a:t>
            </a:r>
            <a:r>
              <a:rPr lang="en-US" dirty="0" err="1" smtClean="0"/>
              <a:t>start.Validation</a:t>
            </a:r>
            <a:r>
              <a:rPr lang="en-US" dirty="0" smtClean="0"/>
              <a:t>. I wanted faster validation that I understood the problem both from QA and from the Stake holder. Being able to show them early </a:t>
            </a:r>
            <a:r>
              <a:rPr lang="en-US" dirty="0" err="1" smtClean="0"/>
              <a:t>prootypes</a:t>
            </a:r>
            <a:r>
              <a:rPr lang="en-US" dirty="0" smtClean="0"/>
              <a:t> and getting feedback on non complete work was how I wanted to work on larger more complex tasks so that it became less of a </a:t>
            </a:r>
            <a:r>
              <a:rPr lang="en-US" dirty="0" err="1" smtClean="0"/>
              <a:t>suprise</a:t>
            </a:r>
            <a:r>
              <a:rPr lang="en-US" dirty="0" smtClean="0"/>
              <a:t> on delivery day.</a:t>
            </a:r>
            <a:endParaRPr lang="en-US" dirty="0"/>
          </a:p>
        </p:txBody>
      </p:sp>
    </p:spTree>
    <p:extLst>
      <p:ext uri="{BB962C8B-B14F-4D97-AF65-F5344CB8AC3E}">
        <p14:creationId xmlns:p14="http://schemas.microsoft.com/office/powerpoint/2010/main" val="17312787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There are many different forms of feedback and each one has a place in the </a:t>
            </a:r>
            <a:r>
              <a:rPr lang="en-US" dirty="0" err="1" smtClean="0"/>
              <a:t>flow,QA</a:t>
            </a:r>
            <a:r>
              <a:rPr lang="en-US" dirty="0" smtClean="0"/>
              <a:t> team can validate that the feature works and that edges are found and tested. They are also trained to break </a:t>
            </a:r>
            <a:r>
              <a:rPr lang="en-US" dirty="0" err="1" smtClean="0"/>
              <a:t>things.Our</a:t>
            </a:r>
            <a:r>
              <a:rPr lang="en-US" dirty="0" smtClean="0"/>
              <a:t> Team Lead or project stakeholder can review code and features to confirm they they pass our internal </a:t>
            </a:r>
            <a:r>
              <a:rPr lang="en-US" dirty="0" err="1" smtClean="0"/>
              <a:t>testing.A</a:t>
            </a:r>
            <a:r>
              <a:rPr lang="en-US" dirty="0" smtClean="0"/>
              <a:t> key steak holder within the business or project we are working on can confirm that the feature is indeed adding the value that the business wants and is useable for there </a:t>
            </a:r>
            <a:r>
              <a:rPr lang="en-US" dirty="0" err="1" smtClean="0"/>
              <a:t>requirements.And</a:t>
            </a:r>
            <a:r>
              <a:rPr lang="en-US" dirty="0" smtClean="0"/>
              <a:t> end users can validate and provide feedback, Either by reporting bugs or with looking at analytical data. How many continued to use the feature, How many people used the feature. Here there are many different ways of getting and </a:t>
            </a:r>
            <a:r>
              <a:rPr lang="en-US" dirty="0" err="1" smtClean="0"/>
              <a:t>analysing</a:t>
            </a:r>
            <a:r>
              <a:rPr lang="en-US" dirty="0" smtClean="0"/>
              <a:t> the feedback.</a:t>
            </a:r>
            <a:endParaRPr lang="en-US" dirty="0"/>
          </a:p>
        </p:txBody>
      </p:sp>
    </p:spTree>
    <p:extLst>
      <p:ext uri="{BB962C8B-B14F-4D97-AF65-F5344CB8AC3E}">
        <p14:creationId xmlns:p14="http://schemas.microsoft.com/office/powerpoint/2010/main" val="1346774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started to look more into feedback and what each consisted of and I started to find really interesting articles around Internal Software vs External software. And that they are not </a:t>
            </a:r>
            <a:r>
              <a:rPr lang="en-US" dirty="0" err="1" smtClean="0"/>
              <a:t>mutaly</a:t>
            </a:r>
            <a:r>
              <a:rPr lang="en-US" dirty="0" smtClean="0"/>
              <a:t> exclusive. There are different forces pushing and pulling on each type. External generally focusing on the </a:t>
            </a:r>
            <a:r>
              <a:rPr lang="en-US" dirty="0" err="1" smtClean="0"/>
              <a:t>Useability</a:t>
            </a:r>
            <a:r>
              <a:rPr lang="en-US" dirty="0" smtClean="0"/>
              <a:t> of a feature and Internal looking more at the internals and architecture of a feature. And this led me to see if the same was possible in defining feedback. My goal being that if I understood the types of feedback I wanted then I should know who directly provides that feedback.</a:t>
            </a:r>
            <a:endParaRPr lang="en-US" dirty="0"/>
          </a:p>
        </p:txBody>
      </p:sp>
    </p:spTree>
    <p:extLst>
      <p:ext uri="{BB962C8B-B14F-4D97-AF65-F5344CB8AC3E}">
        <p14:creationId xmlns:p14="http://schemas.microsoft.com/office/powerpoint/2010/main" val="1552674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see internal feedback being provided by all internal parties ( QA team, Developers the people directly involved in the low level creation of the code that makes up the feature )So Internal feedback Does include some UI but is mainly concentrated around the code and how the code works in isolation. Does it work with the system but also does it work it being just the feature.</a:t>
            </a:r>
            <a:endParaRPr lang="en-US" dirty="0"/>
          </a:p>
        </p:txBody>
      </p:sp>
    </p:spTree>
    <p:extLst>
      <p:ext uri="{BB962C8B-B14F-4D97-AF65-F5344CB8AC3E}">
        <p14:creationId xmlns:p14="http://schemas.microsoft.com/office/powerpoint/2010/main" val="1723182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External feedback I decided become End users, Stake holder in the business or for the project. Someone who this feature </a:t>
            </a:r>
            <a:r>
              <a:rPr lang="en-US" dirty="0" err="1" smtClean="0"/>
              <a:t>irectly</a:t>
            </a:r>
            <a:r>
              <a:rPr lang="en-US" dirty="0" smtClean="0"/>
              <a:t> solves a need for or they care a lot about the feature or its direct </a:t>
            </a:r>
            <a:r>
              <a:rPr lang="en-US" dirty="0" err="1" smtClean="0"/>
              <a:t>impact.Wheras</a:t>
            </a:r>
            <a:r>
              <a:rPr lang="en-US" dirty="0" smtClean="0"/>
              <a:t> if you look at external feedback. Then the questions I started to as about the feature were about its value, its form and function. Is it being used, What does it look like, How can I get to this new feature.</a:t>
            </a:r>
            <a:endParaRPr lang="en-US" dirty="0"/>
          </a:p>
        </p:txBody>
      </p:sp>
    </p:spTree>
    <p:extLst>
      <p:ext uri="{BB962C8B-B14F-4D97-AF65-F5344CB8AC3E}">
        <p14:creationId xmlns:p14="http://schemas.microsoft.com/office/powerpoint/2010/main" val="5589400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Once I finished looking at the feedback types I started to look at how long it would take for me to directly get that feedback on my desk, Because we use 2 week sprints there is a minimum of 2 weeks in our current workflow where a feature could be approved by a stake holder.</a:t>
            </a:r>
            <a:endParaRPr lang="en-US" dirty="0"/>
          </a:p>
        </p:txBody>
      </p:sp>
    </p:spTree>
    <p:extLst>
      <p:ext uri="{BB962C8B-B14F-4D97-AF65-F5344CB8AC3E}">
        <p14:creationId xmlns:p14="http://schemas.microsoft.com/office/powerpoint/2010/main" val="1011578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theory it could also be up to 2 weeks before the sprint features that the client has approved as deploy ready could hit the hands of end users.</a:t>
            </a:r>
            <a:endParaRPr lang="en-US" dirty="0"/>
          </a:p>
        </p:txBody>
      </p:sp>
    </p:spTree>
    <p:extLst>
      <p:ext uri="{BB962C8B-B14F-4D97-AF65-F5344CB8AC3E}">
        <p14:creationId xmlns:p14="http://schemas.microsoft.com/office/powerpoint/2010/main" val="21212830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Granted some of the above with times is excessive. If a client wants work live, work goes live but its not a normal working day process we tend to work how we feel comfortable humans are </a:t>
            </a:r>
            <a:r>
              <a:rPr lang="en-US" dirty="0" err="1" smtClean="0"/>
              <a:t>mamals</a:t>
            </a:r>
            <a:r>
              <a:rPr lang="en-US" dirty="0" smtClean="0"/>
              <a:t> of habit so we follow our agile process to release to UAT each sprint and then big bang </a:t>
            </a:r>
            <a:r>
              <a:rPr lang="en-US" dirty="0" err="1" smtClean="0"/>
              <a:t>relese</a:t>
            </a:r>
            <a:r>
              <a:rPr lang="en-US" dirty="0" smtClean="0"/>
              <a:t> to </a:t>
            </a:r>
            <a:r>
              <a:rPr lang="en-US" dirty="0" err="1" smtClean="0"/>
              <a:t>live.So</a:t>
            </a:r>
            <a:r>
              <a:rPr lang="en-US" dirty="0" smtClean="0"/>
              <a:t> I wanted to see what else was out there, I see and hear all the time that people are </a:t>
            </a:r>
            <a:r>
              <a:rPr lang="en-US" dirty="0" err="1" smtClean="0"/>
              <a:t>depoying</a:t>
            </a:r>
            <a:r>
              <a:rPr lang="en-US" dirty="0" smtClean="0"/>
              <a:t> to live daily hourly and many times a day yet still expanding and gaining traction. In this world of every changing </a:t>
            </a:r>
            <a:r>
              <a:rPr lang="en-US" dirty="0" err="1" smtClean="0"/>
              <a:t>digitial</a:t>
            </a:r>
            <a:r>
              <a:rPr lang="en-US" dirty="0" smtClean="0"/>
              <a:t> horizons waiting hours is considered bad form and the next big thing can come and take over so being agile and responding to needs is now more important than ever.</a:t>
            </a:r>
            <a:endParaRPr lang="en-US" dirty="0"/>
          </a:p>
        </p:txBody>
      </p:sp>
    </p:spTree>
    <p:extLst>
      <p:ext uri="{BB962C8B-B14F-4D97-AF65-F5344CB8AC3E}">
        <p14:creationId xmlns:p14="http://schemas.microsoft.com/office/powerpoint/2010/main" val="2028600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Feature branches appeared to be one of the options that I could use in order to achieve continuous delivery and deployment. For a large chunk of this method we had already been using this in our daily workflows thanks to the </a:t>
            </a:r>
            <a:r>
              <a:rPr lang="en-US" dirty="0" err="1" smtClean="0"/>
              <a:t>Git</a:t>
            </a:r>
            <a:r>
              <a:rPr lang="en-US" dirty="0" smtClean="0"/>
              <a:t> feature branch workflow.</a:t>
            </a:r>
            <a:endParaRPr lang="en-US" dirty="0"/>
          </a:p>
        </p:txBody>
      </p:sp>
    </p:spTree>
    <p:extLst>
      <p:ext uri="{BB962C8B-B14F-4D97-AF65-F5344CB8AC3E}">
        <p14:creationId xmlns:p14="http://schemas.microsoft.com/office/powerpoint/2010/main" val="1244459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Continuous delivery is a software engineering approach in which teams produce software in short cycles, ensuring that the software can be reliably released at any time.[1] It aims at building, testing, and releasing software faster and more frequently. The approach helps reduce the cost, time, and risk of delivering changes by allowing for more incremental updates to applications in production. A straightforward and repeatable deployment process is important for continuous delivery.</a:t>
            </a:r>
            <a:endParaRPr lang="en-US" dirty="0"/>
          </a:p>
        </p:txBody>
      </p:sp>
    </p:spTree>
    <p:extLst>
      <p:ext uri="{BB962C8B-B14F-4D97-AF65-F5344CB8AC3E}">
        <p14:creationId xmlns:p14="http://schemas.microsoft.com/office/powerpoint/2010/main" val="242431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 recap of how feature branches work can be seen in this diagram. We have a develop branch that we consider deployable at any time, When we start a new feature we branch from develop into our feature named branch. Continue to work on this branch remembering to integrate develop into our branch on a regular basis. Then once we finish our feature we merge it back into develop.</a:t>
            </a:r>
            <a:endParaRPr lang="en-US" dirty="0"/>
          </a:p>
        </p:txBody>
      </p:sp>
    </p:spTree>
    <p:extLst>
      <p:ext uri="{BB962C8B-B14F-4D97-AF65-F5344CB8AC3E}">
        <p14:creationId xmlns:p14="http://schemas.microsoft.com/office/powerpoint/2010/main" val="12812757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Feature branching has rules, and this is where </a:t>
            </a:r>
            <a:r>
              <a:rPr lang="en-US" dirty="0" err="1" smtClean="0"/>
              <a:t>continous</a:t>
            </a:r>
            <a:r>
              <a:rPr lang="en-US" dirty="0" smtClean="0"/>
              <a:t> deployment's version of feature branching is different to what we may have already been </a:t>
            </a:r>
            <a:r>
              <a:rPr lang="en-US" dirty="0" err="1" smtClean="0"/>
              <a:t>doing.We</a:t>
            </a:r>
            <a:r>
              <a:rPr lang="en-US" dirty="0" smtClean="0"/>
              <a:t> expect that mainline is always deployable to production all of the time. And for it to be deployable we expect that all features being merged into the mainline branch are "feature </a:t>
            </a:r>
            <a:r>
              <a:rPr lang="en-US" dirty="0" err="1" smtClean="0"/>
              <a:t>complete"Now</a:t>
            </a:r>
            <a:r>
              <a:rPr lang="en-US" dirty="0" smtClean="0"/>
              <a:t> we know that it is stable and could be deployed because we have been integrating our feature branches many times per day, We have been running our unit and integration tests and everything is passing.</a:t>
            </a:r>
            <a:endParaRPr lang="en-US" dirty="0"/>
          </a:p>
        </p:txBody>
      </p:sp>
    </p:spTree>
    <p:extLst>
      <p:ext uri="{BB962C8B-B14F-4D97-AF65-F5344CB8AC3E}">
        <p14:creationId xmlns:p14="http://schemas.microsoft.com/office/powerpoint/2010/main" val="15828673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Using feature branching in a project the process of source control looked like </a:t>
            </a:r>
            <a:r>
              <a:rPr lang="en-US" dirty="0" err="1" smtClean="0"/>
              <a:t>this.We</a:t>
            </a:r>
            <a:r>
              <a:rPr lang="en-US" dirty="0" smtClean="0"/>
              <a:t> have a single mainline branch that we consider to be stable and deployable at all times. When we want to work on a new feature we branch off master and create our feature branch. Many times per day we integrate master back into our feature </a:t>
            </a:r>
            <a:r>
              <a:rPr lang="en-US" dirty="0" err="1" smtClean="0"/>
              <a:t>branch.However</a:t>
            </a:r>
            <a:r>
              <a:rPr lang="en-US" dirty="0" smtClean="0"/>
              <a:t> when the feature is considered complete, we do not merge and deploy straight away. As we have a instance spawned by </a:t>
            </a:r>
            <a:r>
              <a:rPr lang="en-US" dirty="0" err="1" smtClean="0"/>
              <a:t>docker</a:t>
            </a:r>
            <a:r>
              <a:rPr lang="en-US" dirty="0" smtClean="0"/>
              <a:t> for the integrated feature branches stand alone QA can be </a:t>
            </a:r>
            <a:r>
              <a:rPr lang="en-US" dirty="0" err="1" smtClean="0"/>
              <a:t>performed.We</a:t>
            </a:r>
            <a:r>
              <a:rPr lang="en-US" dirty="0" smtClean="0"/>
              <a:t> then get ready for a "release" where we take each of the feature branches that have been approved to go live and form a "Release branch" this gets deployed into UAT and regression testing takes place now all of the stories are integrated together. We then merge this release branch back to master finally deleting the feature branches.</a:t>
            </a:r>
            <a:endParaRPr lang="en-US" dirty="0"/>
          </a:p>
        </p:txBody>
      </p:sp>
    </p:spTree>
    <p:extLst>
      <p:ext uri="{BB962C8B-B14F-4D97-AF65-F5344CB8AC3E}">
        <p14:creationId xmlns:p14="http://schemas.microsoft.com/office/powerpoint/2010/main" val="2237122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a:t>
            </a:r>
            <a:r>
              <a:rPr lang="en-US" dirty="0" err="1" smtClean="0"/>
              <a:t>aproach</a:t>
            </a:r>
            <a:r>
              <a:rPr lang="en-US" dirty="0" smtClean="0"/>
              <a:t> has its advantages but it also its disadvantages. To start with unless you are using one of the fully featured tools such as Jira and Bamboo the process becomes very manual. Creating the release branch and merging becomes </a:t>
            </a:r>
            <a:r>
              <a:rPr lang="en-US" dirty="0" err="1" smtClean="0"/>
              <a:t>labour</a:t>
            </a:r>
            <a:r>
              <a:rPr lang="en-US" dirty="0" smtClean="0"/>
              <a:t> </a:t>
            </a:r>
            <a:r>
              <a:rPr lang="en-US" dirty="0" err="1" smtClean="0"/>
              <a:t>intense.Also</a:t>
            </a:r>
            <a:r>
              <a:rPr lang="en-US" dirty="0" smtClean="0"/>
              <a:t> depending on how long the release is and what process of </a:t>
            </a:r>
            <a:r>
              <a:rPr lang="en-US" dirty="0" err="1" smtClean="0"/>
              <a:t>formalisation</a:t>
            </a:r>
            <a:r>
              <a:rPr lang="en-US" dirty="0" smtClean="0"/>
              <a:t> for sign off there is the feature branches could suffer "Feature branch rot" where they sit there, The rot comes from the fact that they are not being worked on at that moment so no longer do the get master integrated back in this causes a large release with possible </a:t>
            </a:r>
            <a:r>
              <a:rPr lang="en-US" dirty="0" err="1" smtClean="0"/>
              <a:t>conflicts.But</a:t>
            </a:r>
            <a:r>
              <a:rPr lang="en-US" dirty="0" smtClean="0"/>
              <a:t> with the disadvantages there are also advantages. We have a stable and deployable master branch because we are only ever merging in work that can go live, Because we have to go </a:t>
            </a:r>
            <a:r>
              <a:rPr lang="en-US" dirty="0" err="1" smtClean="0"/>
              <a:t>throgh</a:t>
            </a:r>
            <a:r>
              <a:rPr lang="en-US" dirty="0" smtClean="0"/>
              <a:t> the phase of creating the release we can see </a:t>
            </a:r>
            <a:r>
              <a:rPr lang="en-US" dirty="0" err="1" smtClean="0"/>
              <a:t>eaisly</a:t>
            </a:r>
            <a:r>
              <a:rPr lang="en-US" dirty="0" smtClean="0"/>
              <a:t> what features are included.</a:t>
            </a:r>
            <a:endParaRPr lang="en-US" dirty="0"/>
          </a:p>
        </p:txBody>
      </p:sp>
    </p:spTree>
    <p:extLst>
      <p:ext uri="{BB962C8B-B14F-4D97-AF65-F5344CB8AC3E}">
        <p14:creationId xmlns:p14="http://schemas.microsoft.com/office/powerpoint/2010/main" val="1835218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While reading through the definition I found something really interesting. And that was what the </a:t>
            </a:r>
            <a:r>
              <a:rPr lang="en-US" dirty="0" err="1" smtClean="0"/>
              <a:t>Agil</a:t>
            </a:r>
            <a:r>
              <a:rPr lang="en-US" dirty="0" smtClean="0"/>
              <a:t> manifesto </a:t>
            </a:r>
            <a:r>
              <a:rPr lang="en-US" dirty="0" err="1" smtClean="0"/>
              <a:t>says.Lets</a:t>
            </a:r>
            <a:r>
              <a:rPr lang="en-US" dirty="0" smtClean="0"/>
              <a:t> take Short cycles this sounds a lot like what we did in Agile with </a:t>
            </a:r>
            <a:r>
              <a:rPr lang="en-US" dirty="0" err="1" smtClean="0"/>
              <a:t>sprints,Reliably</a:t>
            </a:r>
            <a:r>
              <a:rPr lang="en-US" dirty="0" smtClean="0"/>
              <a:t> released made me think about the Agile manifesto Working software over comprehensive documentation Faster and Frequently made me think 'Responding to change over following a </a:t>
            </a:r>
            <a:r>
              <a:rPr lang="en-US" dirty="0" err="1" smtClean="0"/>
              <a:t>plan'.So</a:t>
            </a:r>
            <a:r>
              <a:rPr lang="en-US" dirty="0" smtClean="0"/>
              <a:t> really by doing agile well we should be part way there to getting CD working ?</a:t>
            </a:r>
            <a:endParaRPr lang="en-US" dirty="0"/>
          </a:p>
        </p:txBody>
      </p:sp>
    </p:spTree>
    <p:extLst>
      <p:ext uri="{BB962C8B-B14F-4D97-AF65-F5344CB8AC3E}">
        <p14:creationId xmlns:p14="http://schemas.microsoft.com/office/powerpoint/2010/main" val="654773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Accelerated time to market: CD lets an organization deliver the business value inherent in new software releases to customers more quickly. This capability helps the company stay a step ahead of the </a:t>
            </a:r>
            <a:r>
              <a:rPr lang="en-US" dirty="0" err="1" smtClean="0"/>
              <a:t>competition.Building</a:t>
            </a:r>
            <a:r>
              <a:rPr lang="en-US" dirty="0" smtClean="0"/>
              <a:t> the right product: Frequent releases let the application development teams obtain user feedback more quickly. This lets them work on only the useful features. If they find that a feature isn’t useful, they spend no further effort on it. This helps them build the right </a:t>
            </a:r>
            <a:r>
              <a:rPr lang="en-US" dirty="0" err="1" smtClean="0"/>
              <a:t>product.Improved</a:t>
            </a:r>
            <a:r>
              <a:rPr lang="en-US" dirty="0" smtClean="0"/>
              <a:t> productivity and efficiency: Significant time savings for developers, testers, operations engineers, etc. through </a:t>
            </a:r>
            <a:r>
              <a:rPr lang="en-US" dirty="0" err="1" smtClean="0"/>
              <a:t>automation.Improved</a:t>
            </a:r>
            <a:r>
              <a:rPr lang="en-US" dirty="0" smtClean="0"/>
              <a:t> releases: The risks associated with a release have significantly decreased, and the release process has become more reliable. With CD, the deployment process and scripts are tested repeatedly before deployment to production. So, most errors in the deployment process and scripts have already been discovered. With more frequent releases, the number of code changes in each release decreases. This makes finding and fixing any problems that do occur easier, reducing the time in which they have an </a:t>
            </a:r>
            <a:r>
              <a:rPr lang="en-US" dirty="0" err="1" smtClean="0"/>
              <a:t>impact.Improved</a:t>
            </a:r>
            <a:r>
              <a:rPr lang="en-US" dirty="0" smtClean="0"/>
              <a:t> product quality: The number of open bugs and production incidents has decreased </a:t>
            </a:r>
            <a:r>
              <a:rPr lang="en-US" dirty="0" err="1" smtClean="0"/>
              <a:t>significantly.Improved</a:t>
            </a:r>
            <a:r>
              <a:rPr lang="en-US" dirty="0" smtClean="0"/>
              <a:t> customer satisfaction: A higher level of customer satisfaction is achieved.</a:t>
            </a:r>
            <a:endParaRPr lang="en-US" dirty="0"/>
          </a:p>
        </p:txBody>
      </p:sp>
    </p:spTree>
    <p:extLst>
      <p:ext uri="{BB962C8B-B14F-4D97-AF65-F5344CB8AC3E}">
        <p14:creationId xmlns:p14="http://schemas.microsoft.com/office/powerpoint/2010/main" val="1070057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Lets take a look at what is different with the two processes </a:t>
            </a:r>
            <a:r>
              <a:rPr lang="en-US" dirty="0" err="1" smtClean="0"/>
              <a:t>then.They</a:t>
            </a:r>
            <a:r>
              <a:rPr lang="en-US" dirty="0" smtClean="0"/>
              <a:t> both should follow the same automated process progressing from: Code done, through unit tests, integration acceptance tests and where it differs is that deployment to production requires a manual </a:t>
            </a:r>
            <a:r>
              <a:rPr lang="en-US" dirty="0" err="1" smtClean="0"/>
              <a:t>step.If</a:t>
            </a:r>
            <a:r>
              <a:rPr lang="en-US" dirty="0" smtClean="0"/>
              <a:t> we are doing continuous deployment we automate every step all the way up to deploying to live so in theory there should be no human touch from when the developer commits the code to the code hitting live.</a:t>
            </a:r>
            <a:endParaRPr lang="en-US" dirty="0"/>
          </a:p>
        </p:txBody>
      </p:sp>
    </p:spTree>
    <p:extLst>
      <p:ext uri="{BB962C8B-B14F-4D97-AF65-F5344CB8AC3E}">
        <p14:creationId xmlns:p14="http://schemas.microsoft.com/office/powerpoint/2010/main" val="1431031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now know about the theory and each of the benefits associated with CI, CD and it all sounds great in theory. before we move on is anyone here actually using CI in there workflow ? Ok what about CD is anyone using this ?Ok lets take a look at how I worked with projects both </a:t>
            </a:r>
            <a:r>
              <a:rPr lang="en-US" dirty="0" err="1" smtClean="0"/>
              <a:t>Magento</a:t>
            </a:r>
            <a:r>
              <a:rPr lang="en-US" dirty="0" smtClean="0"/>
              <a:t> 1 and </a:t>
            </a:r>
            <a:r>
              <a:rPr lang="en-US" dirty="0" err="1" smtClean="0"/>
              <a:t>Magento</a:t>
            </a:r>
            <a:r>
              <a:rPr lang="en-US" dirty="0" smtClean="0"/>
              <a:t> 2 before I embarked on this change</a:t>
            </a:r>
            <a:endParaRPr lang="en-US" dirty="0"/>
          </a:p>
        </p:txBody>
      </p:sp>
    </p:spTree>
    <p:extLst>
      <p:ext uri="{BB962C8B-B14F-4D97-AF65-F5344CB8AC3E}">
        <p14:creationId xmlns:p14="http://schemas.microsoft.com/office/powerpoint/2010/main" val="1679444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Being able to see the the site while in development is key so we always start with our pipeline servers.</a:t>
            </a:r>
            <a:endParaRPr lang="en-US" dirty="0"/>
          </a:p>
        </p:txBody>
      </p:sp>
    </p:spTree>
    <p:extLst>
      <p:ext uri="{BB962C8B-B14F-4D97-AF65-F5344CB8AC3E}">
        <p14:creationId xmlns:p14="http://schemas.microsoft.com/office/powerpoint/2010/main" val="2043466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3DD72D6-E862-854E-83B0-00FE68057A0C}" type="datetimeFigureOut">
              <a:rPr lang="en-US" smtClean="0"/>
              <a:t>10/12/16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942174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3DD72D6-E862-854E-83B0-00FE68057A0C}" type="datetimeFigureOut">
              <a:rPr lang="en-US" smtClean="0"/>
              <a:t>10/12/16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1848075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3DD72D6-E862-854E-83B0-00FE68057A0C}" type="datetimeFigureOut">
              <a:rPr lang="en-US" smtClean="0"/>
              <a:t>10/12/16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1552572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peaker Info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 name="Shape 28"/>
          <p:cNvSpPr>
            <a:spLocks noGrp="1"/>
          </p:cNvSpPr>
          <p:nvPr>
            <p:ph type="body" sz="quarter" idx="1"/>
          </p:nvPr>
        </p:nvSpPr>
        <p:spPr>
          <a:xfrm>
            <a:off x="2401009" y="2762356"/>
            <a:ext cx="4462058" cy="912860"/>
          </a:xfrm>
          <a:prstGeom prst="rect">
            <a:avLst/>
          </a:prstGeom>
        </p:spPr>
        <p:txBody>
          <a:bodyPr/>
          <a:lstStyle>
            <a:lvl1pPr marL="0" indent="0">
              <a:spcBef>
                <a:spcPts val="300"/>
              </a:spcBef>
              <a:buSzTx/>
              <a:buFontTx/>
              <a:buNone/>
              <a:defRPr sz="1600" i="1">
                <a:solidFill>
                  <a:schemeClr val="accent5"/>
                </a:solidFill>
              </a:defRPr>
            </a:lvl1pPr>
            <a:lvl2pPr marL="620485" indent="-163285">
              <a:spcBef>
                <a:spcPts val="300"/>
              </a:spcBef>
              <a:buFontTx/>
              <a:defRPr sz="1600" i="1">
                <a:solidFill>
                  <a:schemeClr val="accent5"/>
                </a:solidFill>
              </a:defRPr>
            </a:lvl2pPr>
            <a:lvl3pPr marL="1066800" indent="-152400">
              <a:spcBef>
                <a:spcPts val="300"/>
              </a:spcBef>
              <a:buFontTx/>
              <a:defRPr sz="1600" i="1">
                <a:solidFill>
                  <a:schemeClr val="accent5"/>
                </a:solidFill>
              </a:defRPr>
            </a:lvl3pPr>
            <a:lvl4pPr marL="1554480" indent="-182880">
              <a:spcBef>
                <a:spcPts val="300"/>
              </a:spcBef>
              <a:buFontTx/>
              <a:defRPr sz="1600" i="1">
                <a:solidFill>
                  <a:schemeClr val="accent5"/>
                </a:solidFill>
              </a:defRPr>
            </a:lvl4pPr>
            <a:lvl5pPr marL="2011679" indent="-182879">
              <a:spcBef>
                <a:spcPts val="300"/>
              </a:spcBef>
              <a:buFontTx/>
              <a:defRPr sz="1600" i="1">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30" name="Shape 30"/>
          <p:cNvSpPr>
            <a:spLocks noGrp="1"/>
          </p:cNvSpPr>
          <p:nvPr>
            <p:ph type="title"/>
          </p:nvPr>
        </p:nvSpPr>
        <p:spPr>
          <a:xfrm>
            <a:off x="1537798" y="2117523"/>
            <a:ext cx="4550697" cy="599480"/>
          </a:xfrm>
          <a:prstGeom prst="rect">
            <a:avLst/>
          </a:prstGeom>
        </p:spPr>
        <p:txBody>
          <a:bodyPr anchor="t"/>
          <a:lstStyle>
            <a:lvl1pPr>
              <a:defRPr sz="3600"/>
            </a:lvl1pPr>
          </a:lstStyle>
          <a:p>
            <a:r>
              <a:t>Title Text</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02786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resentation 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 name="Shape 18"/>
          <p:cNvSpPr>
            <a:spLocks noGrp="1"/>
          </p:cNvSpPr>
          <p:nvPr>
            <p:ph type="title"/>
          </p:nvPr>
        </p:nvSpPr>
        <p:spPr>
          <a:xfrm>
            <a:off x="768752" y="2378661"/>
            <a:ext cx="5184644" cy="1800582"/>
          </a:xfrm>
          <a:prstGeom prst="rect">
            <a:avLst/>
          </a:prstGeom>
        </p:spPr>
        <p:txBody>
          <a:bodyPr anchor="t"/>
          <a:lstStyle>
            <a:lvl1pPr>
              <a:defRPr sz="3600"/>
            </a:lvl1pPr>
          </a:lstStyle>
          <a:p>
            <a:r>
              <a:t>Title Text</a:t>
            </a:r>
          </a:p>
        </p:txBody>
      </p:sp>
      <p:sp>
        <p:nvSpPr>
          <p:cNvPr id="21" name="Shape 2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8025690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3DD72D6-E862-854E-83B0-00FE68057A0C}" type="datetimeFigureOut">
              <a:rPr lang="en-US" smtClean="0"/>
              <a:t>10/12/16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1736110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DD72D6-E862-854E-83B0-00FE68057A0C}" type="datetimeFigureOut">
              <a:rPr lang="en-US" smtClean="0"/>
              <a:t>10/12/16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953214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3DD72D6-E862-854E-83B0-00FE68057A0C}" type="datetimeFigureOut">
              <a:rPr lang="en-US" smtClean="0"/>
              <a:t>10/12/16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45185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3DD72D6-E862-854E-83B0-00FE68057A0C}" type="datetimeFigureOut">
              <a:rPr lang="en-US" smtClean="0"/>
              <a:t>10/12/16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902928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3DD72D6-E862-854E-83B0-00FE68057A0C}" type="datetimeFigureOut">
              <a:rPr lang="en-US" smtClean="0"/>
              <a:t>10/12/16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1393866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DD72D6-E862-854E-83B0-00FE68057A0C}" type="datetimeFigureOut">
              <a:rPr lang="en-US" smtClean="0"/>
              <a:t>10/12/16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1962744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DD72D6-E862-854E-83B0-00FE68057A0C}" type="datetimeFigureOut">
              <a:rPr lang="en-US" smtClean="0"/>
              <a:t>10/12/16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356661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DD72D6-E862-854E-83B0-00FE68057A0C}" type="datetimeFigureOut">
              <a:rPr lang="en-US" smtClean="0"/>
              <a:t>10/12/16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7795262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3DD72D6-E862-854E-83B0-00FE68057A0C}" type="datetimeFigureOut">
              <a:rPr lang="en-US" smtClean="0"/>
              <a:t>10/12/16</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6CB4B4D-7CA3-9044-876B-883B54F8677D}" type="slidenum">
              <a:rPr lang="uk-UA" smtClean="0"/>
              <a:t>‹#›</a:t>
            </a:fld>
            <a:endParaRPr lang="uk-UA"/>
          </a:p>
        </p:txBody>
      </p:sp>
    </p:spTree>
    <p:extLst>
      <p:ext uri="{BB962C8B-B14F-4D97-AF65-F5344CB8AC3E}">
        <p14:creationId xmlns:p14="http://schemas.microsoft.com/office/powerpoint/2010/main" val="205630966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png"/><Relationship Id="rId5" Type="http://schemas.openxmlformats.org/officeDocument/2006/relationships/image" Target="../media/image32.tiff"/><Relationship Id="rId6" Type="http://schemas.openxmlformats.org/officeDocument/2006/relationships/image" Target="../media/image33.png"/><Relationship Id="rId1" Type="http://schemas.openxmlformats.org/officeDocument/2006/relationships/slideLayout" Target="../slideLayouts/slideLayout12.xml"/><Relationship Id="rId2" Type="http://schemas.openxmlformats.org/officeDocument/2006/relationships/image" Target="../media/image29.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1.wdp"/><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hyperlink" Target="http://feature.project.pipeline.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 Id="rId3" Type="http://schemas.openxmlformats.org/officeDocument/2006/relationships/image" Target="../media/image20.gif"/></Relationships>
</file>

<file path=ppt/slides/_rels/slide67.xml.rels><?xml version="1.0" encoding="UTF-8" standalone="yes"?>
<Relationships xmlns="http://schemas.openxmlformats.org/package/2006/relationships"><Relationship Id="rId3" Type="http://schemas.openxmlformats.org/officeDocument/2006/relationships/image" Target="../media/image20.gif"/><Relationship Id="rId4"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68.xml.rels><?xml version="1.0" encoding="UTF-8" standalone="yes"?>
<Relationships xmlns="http://schemas.openxmlformats.org/package/2006/relationships"><Relationship Id="rId3" Type="http://schemas.openxmlformats.org/officeDocument/2006/relationships/image" Target="../media/image20.gif"/><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image" Target="../media/image20.gi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image" Target="../media/image20.gi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jpeg"/><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71.xml.rels><?xml version="1.0" encoding="UTF-8" standalone="yes"?>
<Relationships xmlns="http://schemas.openxmlformats.org/package/2006/relationships"><Relationship Id="rId3" Type="http://schemas.openxmlformats.org/officeDocument/2006/relationships/image" Target="../media/image20.gi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jpeg"/><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comments" Target="../comments/commen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body" sz="quarter" idx="1"/>
          </p:nvPr>
        </p:nvSpPr>
        <p:spPr>
          <a:prstGeom prst="rect">
            <a:avLst/>
          </a:prstGeom>
        </p:spPr>
        <p:txBody>
          <a:bodyPr/>
          <a:lstStyle/>
          <a:p>
            <a:r>
              <a:rPr dirty="0"/>
              <a:t>James Cowie</a:t>
            </a:r>
          </a:p>
          <a:p>
            <a:r>
              <a:rPr lang="en-GB" dirty="0" smtClean="0"/>
              <a:t>Senior </a:t>
            </a:r>
            <a:r>
              <a:rPr lang="en-GB" dirty="0" err="1" smtClean="0"/>
              <a:t>Magento</a:t>
            </a:r>
            <a:r>
              <a:rPr lang="en-GB" dirty="0" smtClean="0"/>
              <a:t> Engineer @ </a:t>
            </a:r>
            <a:r>
              <a:rPr lang="en-GB" dirty="0" err="1" smtClean="0"/>
              <a:t>Magento</a:t>
            </a:r>
            <a:endParaRPr dirty="0"/>
          </a:p>
          <a:p>
            <a:r>
              <a:rPr dirty="0" smtClean="0"/>
              <a:t>Magento</a:t>
            </a:r>
            <a:r>
              <a:rPr lang="en-GB" dirty="0" smtClean="0"/>
              <a:t> 2016</a:t>
            </a:r>
            <a:r>
              <a:rPr dirty="0" smtClean="0"/>
              <a:t> </a:t>
            </a:r>
            <a:r>
              <a:rPr dirty="0"/>
              <a:t>Master</a:t>
            </a:r>
          </a:p>
        </p:txBody>
      </p:sp>
      <p:sp>
        <p:nvSpPr>
          <p:cNvPr id="142" name="Shape 142"/>
          <p:cNvSpPr>
            <a:spLocks noGrp="1"/>
          </p:cNvSpPr>
          <p:nvPr>
            <p:ph type="title"/>
          </p:nvPr>
        </p:nvSpPr>
        <p:spPr>
          <a:xfrm>
            <a:off x="1753822" y="2117523"/>
            <a:ext cx="5914522" cy="644833"/>
          </a:xfrm>
          <a:prstGeom prst="rect">
            <a:avLst/>
          </a:prstGeom>
        </p:spPr>
        <p:txBody>
          <a:bodyPr>
            <a:noAutofit/>
          </a:bodyPr>
          <a:lstStyle/>
          <a:p>
            <a:r>
              <a:rPr lang="en-US" sz="4000" b="1" dirty="0" smtClean="0"/>
              <a:t>Continuously </a:t>
            </a:r>
            <a:r>
              <a:rPr lang="en-US" sz="4000" b="1" dirty="0"/>
              <a:t>delivering</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p:cNvSpPr>
          <p:nvPr>
            <p:ph type="title"/>
          </p:nvPr>
        </p:nvSpPr>
        <p:spPr>
          <a:xfrm>
            <a:off x="1259632" y="2139702"/>
            <a:ext cx="4550697" cy="599480"/>
          </a:xfrm>
          <a:prstGeom prst="rect">
            <a:avLst/>
          </a:prstGeom>
        </p:spPr>
        <p:txBody>
          <a:bodyPr>
            <a:noAutofit/>
          </a:bodyPr>
          <a:lstStyle>
            <a:lvl1pPr defTabSz="452627">
              <a:defRPr sz="3564"/>
            </a:lvl1pPr>
          </a:lstStyle>
          <a:p>
            <a:r>
              <a:rPr sz="4000" b="1" dirty="0"/>
              <a:t>Pipeline </a:t>
            </a:r>
            <a:r>
              <a:rPr lang="en-GB" sz="4000" b="1" dirty="0" smtClean="0"/>
              <a:t>S</a:t>
            </a:r>
            <a:r>
              <a:rPr sz="4000" b="1" dirty="0" smtClean="0"/>
              <a:t>ervers</a:t>
            </a:r>
            <a:endParaRPr sz="4000" b="1"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47664" y="2272628"/>
            <a:ext cx="6490586" cy="598243"/>
          </a:xfrm>
        </p:spPr>
        <p:txBody>
          <a:bodyPr>
            <a:noAutofit/>
          </a:bodyPr>
          <a:lstStyle/>
          <a:p>
            <a:r>
              <a:rPr lang="en-US" sz="4000" b="1" dirty="0" smtClean="0"/>
              <a:t>Other services and platforms</a:t>
            </a:r>
            <a:endParaRPr lang="en-US" sz="4000" b="1" dirty="0"/>
          </a:p>
        </p:txBody>
      </p:sp>
    </p:spTree>
    <p:extLst>
      <p:ext uri="{BB962C8B-B14F-4D97-AF65-F5344CB8AC3E}">
        <p14:creationId xmlns:p14="http://schemas.microsoft.com/office/powerpoint/2010/main" val="1229059749"/>
      </p:ext>
    </p:extLst>
  </p:cSld>
  <p:clrMapOvr>
    <a:masterClrMapping/>
  </p:clrMapOvr>
  <p:transition spd="med"/>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520" y="195486"/>
            <a:ext cx="2643758" cy="2643758"/>
          </a:xfrm>
          <a:prstGeom prst="rect">
            <a:avLst/>
          </a:prstGeom>
        </p:spPr>
      </p:pic>
      <p:pic>
        <p:nvPicPr>
          <p:cNvPr id="5" name="Picture 4"/>
          <p:cNvPicPr>
            <a:picLocks noChangeAspect="1"/>
          </p:cNvPicPr>
          <p:nvPr/>
        </p:nvPicPr>
        <p:blipFill>
          <a:blip r:embed="rId3"/>
          <a:stretch>
            <a:fillRect/>
          </a:stretch>
        </p:blipFill>
        <p:spPr>
          <a:xfrm>
            <a:off x="2561107" y="247774"/>
            <a:ext cx="2323976" cy="232397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088" y="591868"/>
            <a:ext cx="2467992" cy="1850994"/>
          </a:xfrm>
          <a:prstGeom prst="rect">
            <a:avLst/>
          </a:prstGeom>
        </p:spPr>
      </p:pic>
      <p:pic>
        <p:nvPicPr>
          <p:cNvPr id="9" name="Picture 8"/>
          <p:cNvPicPr>
            <a:picLocks noChangeAspect="1"/>
          </p:cNvPicPr>
          <p:nvPr/>
        </p:nvPicPr>
        <p:blipFill>
          <a:blip r:embed="rId5"/>
          <a:stretch>
            <a:fillRect/>
          </a:stretch>
        </p:blipFill>
        <p:spPr>
          <a:xfrm>
            <a:off x="323528" y="3075806"/>
            <a:ext cx="2067694" cy="206769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3808" y="3075806"/>
            <a:ext cx="2146052" cy="2146052"/>
          </a:xfrm>
          <a:prstGeom prst="rect">
            <a:avLst/>
          </a:prstGeom>
        </p:spPr>
      </p:pic>
      <p:sp>
        <p:nvSpPr>
          <p:cNvPr id="12" name="TextBox 11"/>
          <p:cNvSpPr txBox="1"/>
          <p:nvPr/>
        </p:nvSpPr>
        <p:spPr>
          <a:xfrm>
            <a:off x="5442446" y="3848043"/>
            <a:ext cx="2129109" cy="523220"/>
          </a:xfrm>
          <a:prstGeom prst="rect">
            <a:avLst/>
          </a:prstGeom>
          <a:noFill/>
        </p:spPr>
        <p:txBody>
          <a:bodyPr wrap="none" rtlCol="0">
            <a:spAutoFit/>
          </a:bodyPr>
          <a:lstStyle/>
          <a:p>
            <a:r>
              <a:rPr lang="en-US" sz="2800" b="1" dirty="0" smtClean="0"/>
              <a:t>Many More..</a:t>
            </a:r>
            <a:endParaRPr lang="en-US" sz="2800" b="1" dirty="0"/>
          </a:p>
        </p:txBody>
      </p:sp>
    </p:spTree>
    <p:extLst>
      <p:ext uri="{BB962C8B-B14F-4D97-AF65-F5344CB8AC3E}">
        <p14:creationId xmlns:p14="http://schemas.microsoft.com/office/powerpoint/2010/main" val="211774900"/>
      </p:ext>
    </p:extLst>
  </p:cSld>
  <p:clrMapOvr>
    <a:masterClrMapping/>
  </p:clrMapOvr>
  <p:transition spd="med"/>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Shape 638"/>
          <p:cNvSpPr>
            <a:spLocks noGrp="1"/>
          </p:cNvSpPr>
          <p:nvPr>
            <p:ph type="title"/>
          </p:nvPr>
        </p:nvSpPr>
        <p:spPr>
          <a:prstGeom prst="rect">
            <a:avLst/>
          </a:prstGeom>
        </p:spPr>
        <p:txBody>
          <a:bodyPr>
            <a:noAutofit/>
          </a:bodyPr>
          <a:lstStyle>
            <a:lvl1pPr defTabSz="452627">
              <a:defRPr sz="3564"/>
            </a:lvl1pPr>
          </a:lstStyle>
          <a:p>
            <a:r>
              <a:rPr sz="4000" b="1" dirty="0"/>
              <a:t>Further reading</a:t>
            </a:r>
          </a:p>
        </p:txBody>
      </p:sp>
    </p:spTree>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asted-image.png"/>
          <p:cNvPicPr>
            <a:picLocks noChangeAspect="1"/>
          </p:cNvPicPr>
          <p:nvPr/>
        </p:nvPicPr>
        <p:blipFill>
          <a:blip r:embed="rId2">
            <a:extLst/>
          </a:blip>
          <a:stretch>
            <a:fillRect/>
          </a:stretch>
        </p:blipFill>
        <p:spPr>
          <a:xfrm>
            <a:off x="499991" y="1199410"/>
            <a:ext cx="2122967" cy="274468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4" name="pasted-image.png"/>
          <p:cNvPicPr>
            <a:picLocks noChangeAspect="1"/>
          </p:cNvPicPr>
          <p:nvPr/>
        </p:nvPicPr>
        <p:blipFill>
          <a:blip r:embed="rId2">
            <a:extLst/>
          </a:blip>
          <a:stretch>
            <a:fillRect/>
          </a:stretch>
        </p:blipFill>
        <p:spPr>
          <a:xfrm>
            <a:off x="499848" y="1178044"/>
            <a:ext cx="2114880" cy="2787412"/>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7" name="pasted-image.png"/>
          <p:cNvPicPr>
            <a:picLocks noChangeAspect="1"/>
          </p:cNvPicPr>
          <p:nvPr/>
        </p:nvPicPr>
        <p:blipFill>
          <a:blip r:embed="rId2">
            <a:extLst/>
          </a:blip>
          <a:stretch>
            <a:fillRect/>
          </a:stretch>
        </p:blipFill>
        <p:spPr>
          <a:xfrm>
            <a:off x="493582" y="1168400"/>
            <a:ext cx="1873009" cy="280670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0" name="pasted-image.png"/>
          <p:cNvPicPr>
            <a:picLocks noChangeAspect="1"/>
          </p:cNvPicPr>
          <p:nvPr/>
        </p:nvPicPr>
        <p:blipFill>
          <a:blip r:embed="rId2">
            <a:extLst/>
          </a:blip>
          <a:stretch>
            <a:fillRect/>
          </a:stretch>
        </p:blipFill>
        <p:spPr>
          <a:xfrm>
            <a:off x="482600" y="1116873"/>
            <a:ext cx="2432745" cy="2909754"/>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35896" y="2067694"/>
            <a:ext cx="1872208" cy="1800582"/>
          </a:xfrm>
        </p:spPr>
        <p:txBody>
          <a:bodyPr>
            <a:normAutofit/>
          </a:bodyPr>
          <a:lstStyle/>
          <a:p>
            <a:r>
              <a:rPr lang="en-US" sz="4000" b="1" dirty="0" smtClean="0"/>
              <a:t>Q and A</a:t>
            </a:r>
            <a:endParaRPr lang="en-US" sz="4000" b="1" dirty="0"/>
          </a:p>
        </p:txBody>
      </p:sp>
      <p:sp>
        <p:nvSpPr>
          <p:cNvPr id="5" name="TextBox 4"/>
          <p:cNvSpPr txBox="1"/>
          <p:nvPr/>
        </p:nvSpPr>
        <p:spPr>
          <a:xfrm>
            <a:off x="3391529" y="3147814"/>
            <a:ext cx="3513139"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636466"/>
                </a:solidFill>
                <a:effectLst/>
                <a:uFillTx/>
                <a:sym typeface="Arial"/>
              </a:rPr>
              <a:t>@</a:t>
            </a:r>
            <a:r>
              <a:rPr kumimoji="0" lang="en-US" sz="3200" b="0" i="0" u="none" strike="noStrike" cap="none" spc="0" normalizeH="0" baseline="0" dirty="0" err="1" smtClean="0">
                <a:ln>
                  <a:noFill/>
                </a:ln>
                <a:solidFill>
                  <a:srgbClr val="636466"/>
                </a:solidFill>
                <a:effectLst/>
                <a:uFillTx/>
                <a:sym typeface="Arial"/>
              </a:rPr>
              <a:t>jcowie</a:t>
            </a:r>
            <a:endParaRPr kumimoji="0" lang="en-US" sz="3200" b="0" i="0" u="none" strike="noStrike" cap="none" spc="0" normalizeH="0" baseline="0" dirty="0" smtClean="0">
              <a:ln>
                <a:noFill/>
              </a:ln>
              <a:solidFill>
                <a:srgbClr val="636466"/>
              </a:solidFill>
              <a:effectLst/>
              <a:uFillTx/>
              <a:sym typeface="Arial"/>
            </a:endParaRPr>
          </a:p>
          <a:p>
            <a:pPr marL="0" marR="0" indent="0" algn="l" defTabSz="457200" rtl="0" fontAlgn="auto" latinLnBrk="0" hangingPunct="0">
              <a:lnSpc>
                <a:spcPct val="100000"/>
              </a:lnSpc>
              <a:spcBef>
                <a:spcPts val="0"/>
              </a:spcBef>
              <a:spcAft>
                <a:spcPts val="0"/>
              </a:spcAft>
              <a:buClrTx/>
              <a:buSzTx/>
              <a:buFontTx/>
              <a:buNone/>
              <a:tabLst/>
            </a:pPr>
            <a:r>
              <a:rPr lang="en-US" sz="3200" dirty="0" err="1" smtClean="0"/>
              <a:t>Jamescowie</a:t>
            </a:r>
            <a:r>
              <a:rPr lang="en-US" sz="3200" dirty="0" smtClean="0"/>
              <a:t> (</a:t>
            </a:r>
            <a:r>
              <a:rPr lang="en-US" sz="3200" dirty="0" err="1" smtClean="0"/>
              <a:t>github</a:t>
            </a:r>
            <a:r>
              <a:rPr lang="en-US" sz="3200" dirty="0" smtClean="0"/>
              <a:t>)</a:t>
            </a:r>
            <a:endParaRPr kumimoji="0" lang="en-US" sz="3200" b="0" i="0" u="none" strike="noStrike" cap="none" spc="0" normalizeH="0" baseline="0" dirty="0">
              <a:ln>
                <a:noFill/>
              </a:ln>
              <a:solidFill>
                <a:srgbClr val="636466"/>
              </a:solidFill>
              <a:effectLst/>
              <a:uFillTx/>
              <a:sym typeface="Arial"/>
            </a:endParaRPr>
          </a:p>
        </p:txBody>
      </p:sp>
    </p:spTree>
    <p:extLst>
      <p:ext uri="{BB962C8B-B14F-4D97-AF65-F5344CB8AC3E}">
        <p14:creationId xmlns:p14="http://schemas.microsoft.com/office/powerpoint/2010/main" val="53371458"/>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asted-image.png"/>
          <p:cNvPicPr>
            <a:picLocks noChangeAspect="1"/>
          </p:cNvPicPr>
          <p:nvPr/>
        </p:nvPicPr>
        <p:blipFill>
          <a:blip r:embed="rId3">
            <a:extLst/>
          </a:blip>
          <a:stretch>
            <a:fillRect/>
          </a:stretch>
        </p:blipFill>
        <p:spPr>
          <a:xfrm>
            <a:off x="1591373" y="1966990"/>
            <a:ext cx="1209519" cy="1209520"/>
          </a:xfrm>
          <a:prstGeom prst="rect">
            <a:avLst/>
          </a:prstGeom>
          <a:ln w="12700">
            <a:miter lim="400000"/>
          </a:ln>
        </p:spPr>
      </p:pic>
      <p:sp>
        <p:nvSpPr>
          <p:cNvPr id="172" name="Shape 172"/>
          <p:cNvSpPr/>
          <p:nvPr/>
        </p:nvSpPr>
        <p:spPr>
          <a:xfrm>
            <a:off x="1978918" y="3190294"/>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pasted-image.png"/>
          <p:cNvPicPr>
            <a:picLocks noChangeAspect="1"/>
          </p:cNvPicPr>
          <p:nvPr/>
        </p:nvPicPr>
        <p:blipFill>
          <a:blip r:embed="rId3">
            <a:extLst/>
          </a:blip>
          <a:stretch>
            <a:fillRect/>
          </a:stretch>
        </p:blipFill>
        <p:spPr>
          <a:xfrm>
            <a:off x="1591373" y="1966990"/>
            <a:ext cx="1209519" cy="1209520"/>
          </a:xfrm>
          <a:prstGeom prst="rect">
            <a:avLst/>
          </a:prstGeom>
          <a:ln w="12700">
            <a:miter lim="400000"/>
          </a:ln>
        </p:spPr>
      </p:pic>
      <p:sp>
        <p:nvSpPr>
          <p:cNvPr id="175" name="Shape 175"/>
          <p:cNvSpPr/>
          <p:nvPr/>
        </p:nvSpPr>
        <p:spPr>
          <a:xfrm>
            <a:off x="1978918" y="3190294"/>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pic>
        <p:nvPicPr>
          <p:cNvPr id="176" name="pasted-image.png"/>
          <p:cNvPicPr>
            <a:picLocks noChangeAspect="1"/>
          </p:cNvPicPr>
          <p:nvPr/>
        </p:nvPicPr>
        <p:blipFill>
          <a:blip r:embed="rId3">
            <a:extLst/>
          </a:blip>
          <a:stretch>
            <a:fillRect/>
          </a:stretch>
        </p:blipFill>
        <p:spPr>
          <a:xfrm>
            <a:off x="3500983" y="1942432"/>
            <a:ext cx="1209520" cy="1209520"/>
          </a:xfrm>
          <a:prstGeom prst="rect">
            <a:avLst/>
          </a:prstGeom>
          <a:ln w="12700">
            <a:miter lim="400000"/>
          </a:ln>
        </p:spPr>
      </p:pic>
      <p:sp>
        <p:nvSpPr>
          <p:cNvPr id="177" name="Shape 177"/>
          <p:cNvSpPr/>
          <p:nvPr/>
        </p:nvSpPr>
        <p:spPr>
          <a:xfrm>
            <a:off x="3888529" y="3165736"/>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pasted-image.png"/>
          <p:cNvPicPr>
            <a:picLocks noChangeAspect="1"/>
          </p:cNvPicPr>
          <p:nvPr/>
        </p:nvPicPr>
        <p:blipFill>
          <a:blip r:embed="rId3">
            <a:extLst/>
          </a:blip>
          <a:stretch>
            <a:fillRect/>
          </a:stretch>
        </p:blipFill>
        <p:spPr>
          <a:xfrm>
            <a:off x="1591373" y="1966990"/>
            <a:ext cx="1209519" cy="1209520"/>
          </a:xfrm>
          <a:prstGeom prst="rect">
            <a:avLst/>
          </a:prstGeom>
          <a:ln w="12700">
            <a:miter lim="400000"/>
          </a:ln>
        </p:spPr>
      </p:pic>
      <p:sp>
        <p:nvSpPr>
          <p:cNvPr id="180" name="Shape 180"/>
          <p:cNvSpPr/>
          <p:nvPr/>
        </p:nvSpPr>
        <p:spPr>
          <a:xfrm>
            <a:off x="1978918" y="3190294"/>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pic>
        <p:nvPicPr>
          <p:cNvPr id="181" name="pasted-image.png"/>
          <p:cNvPicPr>
            <a:picLocks noChangeAspect="1"/>
          </p:cNvPicPr>
          <p:nvPr/>
        </p:nvPicPr>
        <p:blipFill>
          <a:blip r:embed="rId3">
            <a:extLst/>
          </a:blip>
          <a:stretch>
            <a:fillRect/>
          </a:stretch>
        </p:blipFill>
        <p:spPr>
          <a:xfrm>
            <a:off x="3500983" y="1942432"/>
            <a:ext cx="1209520" cy="1209520"/>
          </a:xfrm>
          <a:prstGeom prst="rect">
            <a:avLst/>
          </a:prstGeom>
          <a:ln w="12700">
            <a:miter lim="400000"/>
          </a:ln>
        </p:spPr>
      </p:pic>
      <p:sp>
        <p:nvSpPr>
          <p:cNvPr id="182" name="Shape 182"/>
          <p:cNvSpPr/>
          <p:nvPr/>
        </p:nvSpPr>
        <p:spPr>
          <a:xfrm>
            <a:off x="3888529" y="3165736"/>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pic>
        <p:nvPicPr>
          <p:cNvPr id="183" name="pasted-image.png"/>
          <p:cNvPicPr>
            <a:picLocks noChangeAspect="1"/>
          </p:cNvPicPr>
          <p:nvPr/>
        </p:nvPicPr>
        <p:blipFill>
          <a:blip r:embed="rId3">
            <a:extLst/>
          </a:blip>
          <a:stretch>
            <a:fillRect/>
          </a:stretch>
        </p:blipFill>
        <p:spPr>
          <a:xfrm>
            <a:off x="5605455" y="1932308"/>
            <a:ext cx="1209519" cy="1209520"/>
          </a:xfrm>
          <a:prstGeom prst="rect">
            <a:avLst/>
          </a:prstGeom>
          <a:ln w="12700">
            <a:miter lim="400000"/>
          </a:ln>
        </p:spPr>
      </p:pic>
      <p:sp>
        <p:nvSpPr>
          <p:cNvPr id="184" name="Shape 184"/>
          <p:cNvSpPr/>
          <p:nvPr/>
        </p:nvSpPr>
        <p:spPr>
          <a:xfrm>
            <a:off x="5993000" y="3155612"/>
            <a:ext cx="52350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Live</a:t>
            </a: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pasted-image.png"/>
          <p:cNvPicPr>
            <a:picLocks noChangeAspect="1"/>
          </p:cNvPicPr>
          <p:nvPr/>
        </p:nvPicPr>
        <p:blipFill>
          <a:blip r:embed="rId3">
            <a:extLst/>
          </a:blip>
          <a:stretch>
            <a:fillRect/>
          </a:stretch>
        </p:blipFill>
        <p:spPr>
          <a:xfrm>
            <a:off x="1591373" y="1966990"/>
            <a:ext cx="1209519" cy="1209520"/>
          </a:xfrm>
          <a:prstGeom prst="rect">
            <a:avLst/>
          </a:prstGeom>
          <a:ln w="12700">
            <a:miter lim="400000"/>
          </a:ln>
        </p:spPr>
      </p:pic>
      <p:sp>
        <p:nvSpPr>
          <p:cNvPr id="187" name="Shape 187"/>
          <p:cNvSpPr/>
          <p:nvPr/>
        </p:nvSpPr>
        <p:spPr>
          <a:xfrm>
            <a:off x="1978918" y="3190294"/>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pic>
        <p:nvPicPr>
          <p:cNvPr id="188" name="pasted-image.png"/>
          <p:cNvPicPr>
            <a:picLocks noChangeAspect="1"/>
          </p:cNvPicPr>
          <p:nvPr/>
        </p:nvPicPr>
        <p:blipFill>
          <a:blip r:embed="rId3">
            <a:extLst/>
          </a:blip>
          <a:stretch>
            <a:fillRect/>
          </a:stretch>
        </p:blipFill>
        <p:spPr>
          <a:xfrm>
            <a:off x="3500983" y="1942432"/>
            <a:ext cx="1209520" cy="1209520"/>
          </a:xfrm>
          <a:prstGeom prst="rect">
            <a:avLst/>
          </a:prstGeom>
          <a:ln w="12700">
            <a:miter lim="400000"/>
          </a:ln>
        </p:spPr>
      </p:pic>
      <p:sp>
        <p:nvSpPr>
          <p:cNvPr id="189" name="Shape 189"/>
          <p:cNvSpPr/>
          <p:nvPr/>
        </p:nvSpPr>
        <p:spPr>
          <a:xfrm>
            <a:off x="3888529" y="3165736"/>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pic>
        <p:nvPicPr>
          <p:cNvPr id="190" name="pasted-image.png"/>
          <p:cNvPicPr>
            <a:picLocks noChangeAspect="1"/>
          </p:cNvPicPr>
          <p:nvPr/>
        </p:nvPicPr>
        <p:blipFill>
          <a:blip r:embed="rId3">
            <a:extLst/>
          </a:blip>
          <a:stretch>
            <a:fillRect/>
          </a:stretch>
        </p:blipFill>
        <p:spPr>
          <a:xfrm>
            <a:off x="5605455" y="1932308"/>
            <a:ext cx="1209519" cy="1209520"/>
          </a:xfrm>
          <a:prstGeom prst="rect">
            <a:avLst/>
          </a:prstGeom>
          <a:ln w="12700">
            <a:miter lim="400000"/>
          </a:ln>
        </p:spPr>
      </p:pic>
      <p:sp>
        <p:nvSpPr>
          <p:cNvPr id="191" name="Shape 191"/>
          <p:cNvSpPr/>
          <p:nvPr/>
        </p:nvSpPr>
        <p:spPr>
          <a:xfrm>
            <a:off x="5993000" y="3155612"/>
            <a:ext cx="52350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Live</a:t>
            </a:r>
          </a:p>
        </p:txBody>
      </p:sp>
      <p:pic>
        <p:nvPicPr>
          <p:cNvPr id="192" name="pasted-image.png"/>
          <p:cNvPicPr>
            <a:picLocks noChangeAspect="1"/>
          </p:cNvPicPr>
          <p:nvPr/>
        </p:nvPicPr>
        <p:blipFill>
          <a:blip r:embed="rId4">
            <a:extLst/>
          </a:blip>
          <a:stretch>
            <a:fillRect/>
          </a:stretch>
        </p:blipFill>
        <p:spPr>
          <a:xfrm>
            <a:off x="1594085" y="1614969"/>
            <a:ext cx="434428" cy="434428"/>
          </a:xfrm>
          <a:prstGeom prst="rect">
            <a:avLst/>
          </a:prstGeom>
          <a:ln w="12700">
            <a:miter lim="400000"/>
          </a:ln>
        </p:spPr>
      </p:pic>
      <p:pic>
        <p:nvPicPr>
          <p:cNvPr id="193" name="pasted-image.png"/>
          <p:cNvPicPr>
            <a:picLocks noChangeAspect="1"/>
          </p:cNvPicPr>
          <p:nvPr/>
        </p:nvPicPr>
        <p:blipFill>
          <a:blip r:embed="rId4">
            <a:extLst/>
          </a:blip>
          <a:stretch>
            <a:fillRect/>
          </a:stretch>
        </p:blipFill>
        <p:spPr>
          <a:xfrm>
            <a:off x="1836558" y="1734752"/>
            <a:ext cx="434428" cy="434428"/>
          </a:xfrm>
          <a:prstGeom prst="rect">
            <a:avLst/>
          </a:prstGeom>
          <a:ln w="12700">
            <a:miter lim="400000"/>
          </a:ln>
        </p:spPr>
      </p:pic>
      <p:pic>
        <p:nvPicPr>
          <p:cNvPr id="194" name="pasted-image.png"/>
          <p:cNvPicPr>
            <a:picLocks noChangeAspect="1"/>
          </p:cNvPicPr>
          <p:nvPr/>
        </p:nvPicPr>
        <p:blipFill>
          <a:blip r:embed="rId4">
            <a:extLst/>
          </a:blip>
          <a:stretch>
            <a:fillRect/>
          </a:stretch>
        </p:blipFill>
        <p:spPr>
          <a:xfrm>
            <a:off x="2266674" y="1414295"/>
            <a:ext cx="434428" cy="434428"/>
          </a:xfrm>
          <a:prstGeom prst="rect">
            <a:avLst/>
          </a:prstGeom>
          <a:ln w="12700">
            <a:miter lim="400000"/>
          </a:ln>
        </p:spPr>
      </p:pic>
      <p:pic>
        <p:nvPicPr>
          <p:cNvPr id="195" name="pasted-image.png"/>
          <p:cNvPicPr>
            <a:picLocks noChangeAspect="1"/>
          </p:cNvPicPr>
          <p:nvPr/>
        </p:nvPicPr>
        <p:blipFill>
          <a:blip r:embed="rId4">
            <a:extLst/>
          </a:blip>
          <a:stretch>
            <a:fillRect/>
          </a:stretch>
        </p:blipFill>
        <p:spPr>
          <a:xfrm>
            <a:off x="1836558" y="1202093"/>
            <a:ext cx="434428" cy="434428"/>
          </a:xfrm>
          <a:prstGeom prst="rect">
            <a:avLst/>
          </a:prstGeom>
          <a:ln w="12700">
            <a:miter lim="400000"/>
          </a:ln>
        </p:spPr>
      </p:pic>
      <p:pic>
        <p:nvPicPr>
          <p:cNvPr id="196" name="pasted-image.png"/>
          <p:cNvPicPr>
            <a:picLocks noChangeAspect="1"/>
          </p:cNvPicPr>
          <p:nvPr/>
        </p:nvPicPr>
        <p:blipFill>
          <a:blip r:embed="rId4">
            <a:extLst/>
          </a:blip>
          <a:stretch>
            <a:fillRect/>
          </a:stretch>
        </p:blipFill>
        <p:spPr>
          <a:xfrm>
            <a:off x="2346061" y="1819853"/>
            <a:ext cx="434428" cy="434428"/>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pasted-image.png"/>
          <p:cNvPicPr>
            <a:picLocks noChangeAspect="1"/>
          </p:cNvPicPr>
          <p:nvPr/>
        </p:nvPicPr>
        <p:blipFill>
          <a:blip r:embed="rId3">
            <a:extLst/>
          </a:blip>
          <a:stretch>
            <a:fillRect/>
          </a:stretch>
        </p:blipFill>
        <p:spPr>
          <a:xfrm>
            <a:off x="1591373" y="1966990"/>
            <a:ext cx="1209519" cy="1209520"/>
          </a:xfrm>
          <a:prstGeom prst="rect">
            <a:avLst/>
          </a:prstGeom>
          <a:ln w="12700">
            <a:miter lim="400000"/>
          </a:ln>
        </p:spPr>
      </p:pic>
      <p:sp>
        <p:nvSpPr>
          <p:cNvPr id="199" name="Shape 199"/>
          <p:cNvSpPr/>
          <p:nvPr/>
        </p:nvSpPr>
        <p:spPr>
          <a:xfrm>
            <a:off x="1978918" y="3190294"/>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pic>
        <p:nvPicPr>
          <p:cNvPr id="200" name="pasted-image.png"/>
          <p:cNvPicPr>
            <a:picLocks noChangeAspect="1"/>
          </p:cNvPicPr>
          <p:nvPr/>
        </p:nvPicPr>
        <p:blipFill>
          <a:blip r:embed="rId3">
            <a:extLst/>
          </a:blip>
          <a:stretch>
            <a:fillRect/>
          </a:stretch>
        </p:blipFill>
        <p:spPr>
          <a:xfrm>
            <a:off x="3500983" y="1942432"/>
            <a:ext cx="1209520" cy="1209520"/>
          </a:xfrm>
          <a:prstGeom prst="rect">
            <a:avLst/>
          </a:prstGeom>
          <a:ln w="12700">
            <a:miter lim="400000"/>
          </a:ln>
        </p:spPr>
      </p:pic>
      <p:sp>
        <p:nvSpPr>
          <p:cNvPr id="201" name="Shape 201"/>
          <p:cNvSpPr/>
          <p:nvPr/>
        </p:nvSpPr>
        <p:spPr>
          <a:xfrm>
            <a:off x="3888529" y="3165736"/>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pic>
        <p:nvPicPr>
          <p:cNvPr id="202" name="pasted-image.png"/>
          <p:cNvPicPr>
            <a:picLocks noChangeAspect="1"/>
          </p:cNvPicPr>
          <p:nvPr/>
        </p:nvPicPr>
        <p:blipFill>
          <a:blip r:embed="rId3">
            <a:extLst/>
          </a:blip>
          <a:stretch>
            <a:fillRect/>
          </a:stretch>
        </p:blipFill>
        <p:spPr>
          <a:xfrm>
            <a:off x="5605455" y="1932308"/>
            <a:ext cx="1209519" cy="1209520"/>
          </a:xfrm>
          <a:prstGeom prst="rect">
            <a:avLst/>
          </a:prstGeom>
          <a:ln w="12700">
            <a:miter lim="400000"/>
          </a:ln>
        </p:spPr>
      </p:pic>
      <p:sp>
        <p:nvSpPr>
          <p:cNvPr id="203" name="Shape 203"/>
          <p:cNvSpPr/>
          <p:nvPr/>
        </p:nvSpPr>
        <p:spPr>
          <a:xfrm>
            <a:off x="5993000" y="3155612"/>
            <a:ext cx="52350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Live</a:t>
            </a:r>
          </a:p>
        </p:txBody>
      </p:sp>
      <p:pic>
        <p:nvPicPr>
          <p:cNvPr id="204" name="pasted-image.png"/>
          <p:cNvPicPr>
            <a:picLocks noChangeAspect="1"/>
          </p:cNvPicPr>
          <p:nvPr/>
        </p:nvPicPr>
        <p:blipFill>
          <a:blip r:embed="rId4">
            <a:extLst/>
          </a:blip>
          <a:stretch>
            <a:fillRect/>
          </a:stretch>
        </p:blipFill>
        <p:spPr>
          <a:xfrm>
            <a:off x="1594085" y="1614969"/>
            <a:ext cx="434428" cy="434428"/>
          </a:xfrm>
          <a:prstGeom prst="rect">
            <a:avLst/>
          </a:prstGeom>
          <a:ln w="12700">
            <a:miter lim="400000"/>
          </a:ln>
        </p:spPr>
      </p:pic>
      <p:pic>
        <p:nvPicPr>
          <p:cNvPr id="205" name="pasted-image.png"/>
          <p:cNvPicPr>
            <a:picLocks noChangeAspect="1"/>
          </p:cNvPicPr>
          <p:nvPr/>
        </p:nvPicPr>
        <p:blipFill>
          <a:blip r:embed="rId4">
            <a:extLst/>
          </a:blip>
          <a:stretch>
            <a:fillRect/>
          </a:stretch>
        </p:blipFill>
        <p:spPr>
          <a:xfrm>
            <a:off x="1836558" y="1734752"/>
            <a:ext cx="434428" cy="434428"/>
          </a:xfrm>
          <a:prstGeom prst="rect">
            <a:avLst/>
          </a:prstGeom>
          <a:ln w="12700">
            <a:miter lim="400000"/>
          </a:ln>
        </p:spPr>
      </p:pic>
      <p:pic>
        <p:nvPicPr>
          <p:cNvPr id="206" name="pasted-image.png"/>
          <p:cNvPicPr>
            <a:picLocks noChangeAspect="1"/>
          </p:cNvPicPr>
          <p:nvPr/>
        </p:nvPicPr>
        <p:blipFill>
          <a:blip r:embed="rId4">
            <a:extLst/>
          </a:blip>
          <a:stretch>
            <a:fillRect/>
          </a:stretch>
        </p:blipFill>
        <p:spPr>
          <a:xfrm>
            <a:off x="2266674" y="1414295"/>
            <a:ext cx="434428" cy="434428"/>
          </a:xfrm>
          <a:prstGeom prst="rect">
            <a:avLst/>
          </a:prstGeom>
          <a:ln w="12700">
            <a:miter lim="400000"/>
          </a:ln>
        </p:spPr>
      </p:pic>
      <p:pic>
        <p:nvPicPr>
          <p:cNvPr id="207" name="pasted-image.png"/>
          <p:cNvPicPr>
            <a:picLocks noChangeAspect="1"/>
          </p:cNvPicPr>
          <p:nvPr/>
        </p:nvPicPr>
        <p:blipFill>
          <a:blip r:embed="rId4">
            <a:extLst/>
          </a:blip>
          <a:stretch>
            <a:fillRect/>
          </a:stretch>
        </p:blipFill>
        <p:spPr>
          <a:xfrm>
            <a:off x="1836558" y="1202093"/>
            <a:ext cx="434428" cy="434428"/>
          </a:xfrm>
          <a:prstGeom prst="rect">
            <a:avLst/>
          </a:prstGeom>
          <a:ln w="12700">
            <a:miter lim="400000"/>
          </a:ln>
        </p:spPr>
      </p:pic>
      <p:pic>
        <p:nvPicPr>
          <p:cNvPr id="208" name="pasted-image.png"/>
          <p:cNvPicPr>
            <a:picLocks noChangeAspect="1"/>
          </p:cNvPicPr>
          <p:nvPr/>
        </p:nvPicPr>
        <p:blipFill>
          <a:blip r:embed="rId4">
            <a:extLst/>
          </a:blip>
          <a:stretch>
            <a:fillRect/>
          </a:stretch>
        </p:blipFill>
        <p:spPr>
          <a:xfrm>
            <a:off x="2346061" y="1819853"/>
            <a:ext cx="434428" cy="434428"/>
          </a:xfrm>
          <a:prstGeom prst="rect">
            <a:avLst/>
          </a:prstGeom>
          <a:ln w="12700">
            <a:miter lim="400000"/>
          </a:ln>
        </p:spPr>
      </p:pic>
      <p:sp>
        <p:nvSpPr>
          <p:cNvPr id="209" name="Shape 209"/>
          <p:cNvSpPr/>
          <p:nvPr/>
        </p:nvSpPr>
        <p:spPr>
          <a:xfrm>
            <a:off x="2728980" y="2254018"/>
            <a:ext cx="857869"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210" name="Shape 210"/>
          <p:cNvSpPr/>
          <p:nvPr/>
        </p:nvSpPr>
        <p:spPr>
          <a:xfrm>
            <a:off x="2578546" y="945364"/>
            <a:ext cx="1158737"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a:t>
            </a: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pasted-image.png"/>
          <p:cNvPicPr>
            <a:picLocks noChangeAspect="1"/>
          </p:cNvPicPr>
          <p:nvPr/>
        </p:nvPicPr>
        <p:blipFill>
          <a:blip r:embed="rId3">
            <a:extLst/>
          </a:blip>
          <a:stretch>
            <a:fillRect/>
          </a:stretch>
        </p:blipFill>
        <p:spPr>
          <a:xfrm>
            <a:off x="1591373" y="1966990"/>
            <a:ext cx="1209519" cy="1209520"/>
          </a:xfrm>
          <a:prstGeom prst="rect">
            <a:avLst/>
          </a:prstGeom>
          <a:ln w="12700">
            <a:miter lim="400000"/>
          </a:ln>
        </p:spPr>
      </p:pic>
      <p:sp>
        <p:nvSpPr>
          <p:cNvPr id="213" name="Shape 213"/>
          <p:cNvSpPr/>
          <p:nvPr/>
        </p:nvSpPr>
        <p:spPr>
          <a:xfrm>
            <a:off x="1978918" y="3190294"/>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pic>
        <p:nvPicPr>
          <p:cNvPr id="214" name="pasted-image.png"/>
          <p:cNvPicPr>
            <a:picLocks noChangeAspect="1"/>
          </p:cNvPicPr>
          <p:nvPr/>
        </p:nvPicPr>
        <p:blipFill>
          <a:blip r:embed="rId3">
            <a:extLst/>
          </a:blip>
          <a:stretch>
            <a:fillRect/>
          </a:stretch>
        </p:blipFill>
        <p:spPr>
          <a:xfrm>
            <a:off x="3500983" y="1942432"/>
            <a:ext cx="1209520" cy="1209520"/>
          </a:xfrm>
          <a:prstGeom prst="rect">
            <a:avLst/>
          </a:prstGeom>
          <a:ln w="12700">
            <a:miter lim="400000"/>
          </a:ln>
        </p:spPr>
      </p:pic>
      <p:sp>
        <p:nvSpPr>
          <p:cNvPr id="215" name="Shape 215"/>
          <p:cNvSpPr/>
          <p:nvPr/>
        </p:nvSpPr>
        <p:spPr>
          <a:xfrm>
            <a:off x="3888529" y="3165736"/>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pic>
        <p:nvPicPr>
          <p:cNvPr id="216" name="pasted-image.png"/>
          <p:cNvPicPr>
            <a:picLocks noChangeAspect="1"/>
          </p:cNvPicPr>
          <p:nvPr/>
        </p:nvPicPr>
        <p:blipFill>
          <a:blip r:embed="rId3">
            <a:extLst/>
          </a:blip>
          <a:stretch>
            <a:fillRect/>
          </a:stretch>
        </p:blipFill>
        <p:spPr>
          <a:xfrm>
            <a:off x="5605455" y="1932308"/>
            <a:ext cx="1209519" cy="1209520"/>
          </a:xfrm>
          <a:prstGeom prst="rect">
            <a:avLst/>
          </a:prstGeom>
          <a:ln w="12700">
            <a:miter lim="400000"/>
          </a:ln>
        </p:spPr>
      </p:pic>
      <p:sp>
        <p:nvSpPr>
          <p:cNvPr id="217" name="Shape 217"/>
          <p:cNvSpPr/>
          <p:nvPr/>
        </p:nvSpPr>
        <p:spPr>
          <a:xfrm>
            <a:off x="5993000" y="3155612"/>
            <a:ext cx="52350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Live</a:t>
            </a:r>
          </a:p>
        </p:txBody>
      </p:sp>
      <p:pic>
        <p:nvPicPr>
          <p:cNvPr id="218" name="pasted-image.png"/>
          <p:cNvPicPr>
            <a:picLocks noChangeAspect="1"/>
          </p:cNvPicPr>
          <p:nvPr/>
        </p:nvPicPr>
        <p:blipFill>
          <a:blip r:embed="rId4">
            <a:extLst/>
          </a:blip>
          <a:stretch>
            <a:fillRect/>
          </a:stretch>
        </p:blipFill>
        <p:spPr>
          <a:xfrm>
            <a:off x="1594085" y="1614969"/>
            <a:ext cx="434428" cy="434428"/>
          </a:xfrm>
          <a:prstGeom prst="rect">
            <a:avLst/>
          </a:prstGeom>
          <a:ln w="12700">
            <a:miter lim="400000"/>
          </a:ln>
        </p:spPr>
      </p:pic>
      <p:pic>
        <p:nvPicPr>
          <p:cNvPr id="219" name="pasted-image.png"/>
          <p:cNvPicPr>
            <a:picLocks noChangeAspect="1"/>
          </p:cNvPicPr>
          <p:nvPr/>
        </p:nvPicPr>
        <p:blipFill>
          <a:blip r:embed="rId4">
            <a:extLst/>
          </a:blip>
          <a:stretch>
            <a:fillRect/>
          </a:stretch>
        </p:blipFill>
        <p:spPr>
          <a:xfrm>
            <a:off x="1836558" y="1734752"/>
            <a:ext cx="434428" cy="434428"/>
          </a:xfrm>
          <a:prstGeom prst="rect">
            <a:avLst/>
          </a:prstGeom>
          <a:ln w="12700">
            <a:miter lim="400000"/>
          </a:ln>
        </p:spPr>
      </p:pic>
      <p:pic>
        <p:nvPicPr>
          <p:cNvPr id="220" name="pasted-image.png"/>
          <p:cNvPicPr>
            <a:picLocks noChangeAspect="1"/>
          </p:cNvPicPr>
          <p:nvPr/>
        </p:nvPicPr>
        <p:blipFill>
          <a:blip r:embed="rId4">
            <a:extLst/>
          </a:blip>
          <a:stretch>
            <a:fillRect/>
          </a:stretch>
        </p:blipFill>
        <p:spPr>
          <a:xfrm>
            <a:off x="2266674" y="1414295"/>
            <a:ext cx="434428" cy="434428"/>
          </a:xfrm>
          <a:prstGeom prst="rect">
            <a:avLst/>
          </a:prstGeom>
          <a:ln w="12700">
            <a:miter lim="400000"/>
          </a:ln>
        </p:spPr>
      </p:pic>
      <p:pic>
        <p:nvPicPr>
          <p:cNvPr id="221" name="pasted-image.png"/>
          <p:cNvPicPr>
            <a:picLocks noChangeAspect="1"/>
          </p:cNvPicPr>
          <p:nvPr/>
        </p:nvPicPr>
        <p:blipFill>
          <a:blip r:embed="rId4">
            <a:extLst/>
          </a:blip>
          <a:stretch>
            <a:fillRect/>
          </a:stretch>
        </p:blipFill>
        <p:spPr>
          <a:xfrm>
            <a:off x="1836558" y="1202093"/>
            <a:ext cx="434428" cy="434428"/>
          </a:xfrm>
          <a:prstGeom prst="rect">
            <a:avLst/>
          </a:prstGeom>
          <a:ln w="12700">
            <a:miter lim="400000"/>
          </a:ln>
        </p:spPr>
      </p:pic>
      <p:pic>
        <p:nvPicPr>
          <p:cNvPr id="222" name="pasted-image.png"/>
          <p:cNvPicPr>
            <a:picLocks noChangeAspect="1"/>
          </p:cNvPicPr>
          <p:nvPr/>
        </p:nvPicPr>
        <p:blipFill>
          <a:blip r:embed="rId4">
            <a:extLst/>
          </a:blip>
          <a:stretch>
            <a:fillRect/>
          </a:stretch>
        </p:blipFill>
        <p:spPr>
          <a:xfrm>
            <a:off x="2346061" y="1819853"/>
            <a:ext cx="434428" cy="434428"/>
          </a:xfrm>
          <a:prstGeom prst="rect">
            <a:avLst/>
          </a:prstGeom>
          <a:ln w="12700">
            <a:miter lim="400000"/>
          </a:ln>
        </p:spPr>
      </p:pic>
      <p:sp>
        <p:nvSpPr>
          <p:cNvPr id="223" name="Shape 223"/>
          <p:cNvSpPr/>
          <p:nvPr/>
        </p:nvSpPr>
        <p:spPr>
          <a:xfrm>
            <a:off x="2728980" y="2254018"/>
            <a:ext cx="857869"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224" name="Shape 224"/>
          <p:cNvSpPr/>
          <p:nvPr/>
        </p:nvSpPr>
        <p:spPr>
          <a:xfrm>
            <a:off x="2578546" y="945364"/>
            <a:ext cx="1158737"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a:t>
            </a:r>
          </a:p>
        </p:txBody>
      </p:sp>
      <p:pic>
        <p:nvPicPr>
          <p:cNvPr id="225" name="pasted-image.png"/>
          <p:cNvPicPr>
            <a:picLocks noChangeAspect="1"/>
          </p:cNvPicPr>
          <p:nvPr/>
        </p:nvPicPr>
        <p:blipFill>
          <a:blip r:embed="rId4">
            <a:extLst/>
          </a:blip>
          <a:stretch>
            <a:fillRect/>
          </a:stretch>
        </p:blipFill>
        <p:spPr>
          <a:xfrm>
            <a:off x="3626085" y="1614969"/>
            <a:ext cx="434428" cy="434428"/>
          </a:xfrm>
          <a:prstGeom prst="rect">
            <a:avLst/>
          </a:prstGeom>
          <a:ln w="12700">
            <a:miter lim="400000"/>
          </a:ln>
        </p:spPr>
      </p:pic>
      <p:pic>
        <p:nvPicPr>
          <p:cNvPr id="226" name="pasted-image.png"/>
          <p:cNvPicPr>
            <a:picLocks noChangeAspect="1"/>
          </p:cNvPicPr>
          <p:nvPr/>
        </p:nvPicPr>
        <p:blipFill>
          <a:blip r:embed="rId4">
            <a:extLst/>
          </a:blip>
          <a:stretch>
            <a:fillRect/>
          </a:stretch>
        </p:blipFill>
        <p:spPr>
          <a:xfrm>
            <a:off x="3868558" y="1734752"/>
            <a:ext cx="434428" cy="434428"/>
          </a:xfrm>
          <a:prstGeom prst="rect">
            <a:avLst/>
          </a:prstGeom>
          <a:ln w="12700">
            <a:miter lim="400000"/>
          </a:ln>
        </p:spPr>
      </p:pic>
      <p:pic>
        <p:nvPicPr>
          <p:cNvPr id="227" name="pasted-image.png"/>
          <p:cNvPicPr>
            <a:picLocks noChangeAspect="1"/>
          </p:cNvPicPr>
          <p:nvPr/>
        </p:nvPicPr>
        <p:blipFill>
          <a:blip r:embed="rId4">
            <a:extLst/>
          </a:blip>
          <a:stretch>
            <a:fillRect/>
          </a:stretch>
        </p:blipFill>
        <p:spPr>
          <a:xfrm>
            <a:off x="4298674" y="1414295"/>
            <a:ext cx="434427" cy="434428"/>
          </a:xfrm>
          <a:prstGeom prst="rect">
            <a:avLst/>
          </a:prstGeom>
          <a:ln w="12700">
            <a:miter lim="400000"/>
          </a:ln>
        </p:spPr>
      </p:pic>
      <p:pic>
        <p:nvPicPr>
          <p:cNvPr id="228" name="pasted-image.png"/>
          <p:cNvPicPr>
            <a:picLocks noChangeAspect="1"/>
          </p:cNvPicPr>
          <p:nvPr/>
        </p:nvPicPr>
        <p:blipFill>
          <a:blip r:embed="rId4">
            <a:extLst/>
          </a:blip>
          <a:stretch>
            <a:fillRect/>
          </a:stretch>
        </p:blipFill>
        <p:spPr>
          <a:xfrm>
            <a:off x="3868558" y="1202093"/>
            <a:ext cx="434428" cy="434428"/>
          </a:xfrm>
          <a:prstGeom prst="rect">
            <a:avLst/>
          </a:prstGeom>
          <a:ln w="12700">
            <a:miter lim="400000"/>
          </a:ln>
        </p:spPr>
      </p:pic>
      <p:pic>
        <p:nvPicPr>
          <p:cNvPr id="229" name="pasted-image.png"/>
          <p:cNvPicPr>
            <a:picLocks noChangeAspect="1"/>
          </p:cNvPicPr>
          <p:nvPr/>
        </p:nvPicPr>
        <p:blipFill>
          <a:blip r:embed="rId4">
            <a:extLst/>
          </a:blip>
          <a:stretch>
            <a:fillRect/>
          </a:stretch>
        </p:blipFill>
        <p:spPr>
          <a:xfrm>
            <a:off x="4378061" y="1819853"/>
            <a:ext cx="434428" cy="434428"/>
          </a:xfrm>
          <a:prstGeom prst="rect">
            <a:avLst/>
          </a:prstGeom>
          <a:ln w="12700">
            <a:miter lim="400000"/>
          </a:ln>
        </p:spPr>
      </p:pic>
      <p:sp>
        <p:nvSpPr>
          <p:cNvPr id="230" name="Shape 230"/>
          <p:cNvSpPr/>
          <p:nvPr/>
        </p:nvSpPr>
        <p:spPr>
          <a:xfrm>
            <a:off x="4760980" y="2254018"/>
            <a:ext cx="857868"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231" name="Shape 231"/>
          <p:cNvSpPr/>
          <p:nvPr/>
        </p:nvSpPr>
        <p:spPr>
          <a:xfrm>
            <a:off x="4610546" y="945364"/>
            <a:ext cx="1158737"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a:t>
            </a: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pasted-image.png"/>
          <p:cNvPicPr>
            <a:picLocks noChangeAspect="1"/>
          </p:cNvPicPr>
          <p:nvPr/>
        </p:nvPicPr>
        <p:blipFill>
          <a:blip r:embed="rId3">
            <a:extLst/>
          </a:blip>
          <a:stretch>
            <a:fillRect/>
          </a:stretch>
        </p:blipFill>
        <p:spPr>
          <a:xfrm>
            <a:off x="1591373" y="1966990"/>
            <a:ext cx="1209519" cy="1209520"/>
          </a:xfrm>
          <a:prstGeom prst="rect">
            <a:avLst/>
          </a:prstGeom>
          <a:ln w="12700">
            <a:miter lim="400000"/>
          </a:ln>
        </p:spPr>
      </p:pic>
      <p:sp>
        <p:nvSpPr>
          <p:cNvPr id="234" name="Shape 234"/>
          <p:cNvSpPr/>
          <p:nvPr/>
        </p:nvSpPr>
        <p:spPr>
          <a:xfrm>
            <a:off x="1978918" y="3190294"/>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pic>
        <p:nvPicPr>
          <p:cNvPr id="235" name="pasted-image.png"/>
          <p:cNvPicPr>
            <a:picLocks noChangeAspect="1"/>
          </p:cNvPicPr>
          <p:nvPr/>
        </p:nvPicPr>
        <p:blipFill>
          <a:blip r:embed="rId3">
            <a:extLst/>
          </a:blip>
          <a:stretch>
            <a:fillRect/>
          </a:stretch>
        </p:blipFill>
        <p:spPr>
          <a:xfrm>
            <a:off x="3500983" y="1942432"/>
            <a:ext cx="1209520" cy="1209520"/>
          </a:xfrm>
          <a:prstGeom prst="rect">
            <a:avLst/>
          </a:prstGeom>
          <a:ln w="12700">
            <a:miter lim="400000"/>
          </a:ln>
        </p:spPr>
      </p:pic>
      <p:sp>
        <p:nvSpPr>
          <p:cNvPr id="236" name="Shape 236"/>
          <p:cNvSpPr/>
          <p:nvPr/>
        </p:nvSpPr>
        <p:spPr>
          <a:xfrm>
            <a:off x="3888529" y="3165736"/>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pic>
        <p:nvPicPr>
          <p:cNvPr id="237" name="pasted-image.png"/>
          <p:cNvPicPr>
            <a:picLocks noChangeAspect="1"/>
          </p:cNvPicPr>
          <p:nvPr/>
        </p:nvPicPr>
        <p:blipFill>
          <a:blip r:embed="rId3">
            <a:extLst/>
          </a:blip>
          <a:stretch>
            <a:fillRect/>
          </a:stretch>
        </p:blipFill>
        <p:spPr>
          <a:xfrm>
            <a:off x="5605455" y="1932308"/>
            <a:ext cx="1209519" cy="1209520"/>
          </a:xfrm>
          <a:prstGeom prst="rect">
            <a:avLst/>
          </a:prstGeom>
          <a:ln w="12700">
            <a:miter lim="400000"/>
          </a:ln>
        </p:spPr>
      </p:pic>
      <p:sp>
        <p:nvSpPr>
          <p:cNvPr id="238" name="Shape 238"/>
          <p:cNvSpPr/>
          <p:nvPr/>
        </p:nvSpPr>
        <p:spPr>
          <a:xfrm>
            <a:off x="5993000" y="3155612"/>
            <a:ext cx="52350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Live</a:t>
            </a:r>
          </a:p>
        </p:txBody>
      </p:sp>
      <p:pic>
        <p:nvPicPr>
          <p:cNvPr id="239" name="pasted-image.png"/>
          <p:cNvPicPr>
            <a:picLocks noChangeAspect="1"/>
          </p:cNvPicPr>
          <p:nvPr/>
        </p:nvPicPr>
        <p:blipFill>
          <a:blip r:embed="rId4">
            <a:extLst/>
          </a:blip>
          <a:stretch>
            <a:fillRect/>
          </a:stretch>
        </p:blipFill>
        <p:spPr>
          <a:xfrm>
            <a:off x="1594085" y="1614969"/>
            <a:ext cx="434428" cy="434428"/>
          </a:xfrm>
          <a:prstGeom prst="rect">
            <a:avLst/>
          </a:prstGeom>
          <a:ln w="12700">
            <a:miter lim="400000"/>
          </a:ln>
        </p:spPr>
      </p:pic>
      <p:pic>
        <p:nvPicPr>
          <p:cNvPr id="240" name="pasted-image.png"/>
          <p:cNvPicPr>
            <a:picLocks noChangeAspect="1"/>
          </p:cNvPicPr>
          <p:nvPr/>
        </p:nvPicPr>
        <p:blipFill>
          <a:blip r:embed="rId4">
            <a:extLst/>
          </a:blip>
          <a:stretch>
            <a:fillRect/>
          </a:stretch>
        </p:blipFill>
        <p:spPr>
          <a:xfrm>
            <a:off x="1836558" y="1734752"/>
            <a:ext cx="434428" cy="434428"/>
          </a:xfrm>
          <a:prstGeom prst="rect">
            <a:avLst/>
          </a:prstGeom>
          <a:ln w="12700">
            <a:miter lim="400000"/>
          </a:ln>
        </p:spPr>
      </p:pic>
      <p:pic>
        <p:nvPicPr>
          <p:cNvPr id="241" name="pasted-image.png"/>
          <p:cNvPicPr>
            <a:picLocks noChangeAspect="1"/>
          </p:cNvPicPr>
          <p:nvPr/>
        </p:nvPicPr>
        <p:blipFill>
          <a:blip r:embed="rId4">
            <a:extLst/>
          </a:blip>
          <a:stretch>
            <a:fillRect/>
          </a:stretch>
        </p:blipFill>
        <p:spPr>
          <a:xfrm>
            <a:off x="2266674" y="1414295"/>
            <a:ext cx="434428" cy="434428"/>
          </a:xfrm>
          <a:prstGeom prst="rect">
            <a:avLst/>
          </a:prstGeom>
          <a:ln w="12700">
            <a:miter lim="400000"/>
          </a:ln>
        </p:spPr>
      </p:pic>
      <p:pic>
        <p:nvPicPr>
          <p:cNvPr id="242" name="pasted-image.png"/>
          <p:cNvPicPr>
            <a:picLocks noChangeAspect="1"/>
          </p:cNvPicPr>
          <p:nvPr/>
        </p:nvPicPr>
        <p:blipFill>
          <a:blip r:embed="rId4">
            <a:extLst/>
          </a:blip>
          <a:stretch>
            <a:fillRect/>
          </a:stretch>
        </p:blipFill>
        <p:spPr>
          <a:xfrm>
            <a:off x="1836558" y="1202093"/>
            <a:ext cx="434428" cy="434428"/>
          </a:xfrm>
          <a:prstGeom prst="rect">
            <a:avLst/>
          </a:prstGeom>
          <a:ln w="12700">
            <a:miter lim="400000"/>
          </a:ln>
        </p:spPr>
      </p:pic>
      <p:pic>
        <p:nvPicPr>
          <p:cNvPr id="243" name="pasted-image.png"/>
          <p:cNvPicPr>
            <a:picLocks noChangeAspect="1"/>
          </p:cNvPicPr>
          <p:nvPr/>
        </p:nvPicPr>
        <p:blipFill>
          <a:blip r:embed="rId4">
            <a:extLst/>
          </a:blip>
          <a:stretch>
            <a:fillRect/>
          </a:stretch>
        </p:blipFill>
        <p:spPr>
          <a:xfrm>
            <a:off x="2346061" y="1819853"/>
            <a:ext cx="434428" cy="434428"/>
          </a:xfrm>
          <a:prstGeom prst="rect">
            <a:avLst/>
          </a:prstGeom>
          <a:ln w="12700">
            <a:miter lim="400000"/>
          </a:ln>
        </p:spPr>
      </p:pic>
      <p:sp>
        <p:nvSpPr>
          <p:cNvPr id="244" name="Shape 244"/>
          <p:cNvSpPr/>
          <p:nvPr/>
        </p:nvSpPr>
        <p:spPr>
          <a:xfrm>
            <a:off x="2728980" y="2254018"/>
            <a:ext cx="857869"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245" name="Shape 245"/>
          <p:cNvSpPr/>
          <p:nvPr/>
        </p:nvSpPr>
        <p:spPr>
          <a:xfrm>
            <a:off x="2578546" y="945364"/>
            <a:ext cx="1158737"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a:t>
            </a:r>
          </a:p>
        </p:txBody>
      </p:sp>
      <p:pic>
        <p:nvPicPr>
          <p:cNvPr id="246" name="pasted-image.png"/>
          <p:cNvPicPr>
            <a:picLocks noChangeAspect="1"/>
          </p:cNvPicPr>
          <p:nvPr/>
        </p:nvPicPr>
        <p:blipFill>
          <a:blip r:embed="rId4">
            <a:extLst/>
          </a:blip>
          <a:stretch>
            <a:fillRect/>
          </a:stretch>
        </p:blipFill>
        <p:spPr>
          <a:xfrm>
            <a:off x="3626085" y="1614969"/>
            <a:ext cx="434428" cy="434428"/>
          </a:xfrm>
          <a:prstGeom prst="rect">
            <a:avLst/>
          </a:prstGeom>
          <a:ln w="12700">
            <a:miter lim="400000"/>
          </a:ln>
        </p:spPr>
      </p:pic>
      <p:pic>
        <p:nvPicPr>
          <p:cNvPr id="247" name="pasted-image.png"/>
          <p:cNvPicPr>
            <a:picLocks noChangeAspect="1"/>
          </p:cNvPicPr>
          <p:nvPr/>
        </p:nvPicPr>
        <p:blipFill>
          <a:blip r:embed="rId4">
            <a:extLst/>
          </a:blip>
          <a:stretch>
            <a:fillRect/>
          </a:stretch>
        </p:blipFill>
        <p:spPr>
          <a:xfrm>
            <a:off x="3868558" y="1734752"/>
            <a:ext cx="434428" cy="434428"/>
          </a:xfrm>
          <a:prstGeom prst="rect">
            <a:avLst/>
          </a:prstGeom>
          <a:ln w="12700">
            <a:miter lim="400000"/>
          </a:ln>
        </p:spPr>
      </p:pic>
      <p:pic>
        <p:nvPicPr>
          <p:cNvPr id="248" name="pasted-image.png"/>
          <p:cNvPicPr>
            <a:picLocks noChangeAspect="1"/>
          </p:cNvPicPr>
          <p:nvPr/>
        </p:nvPicPr>
        <p:blipFill>
          <a:blip r:embed="rId4">
            <a:extLst/>
          </a:blip>
          <a:stretch>
            <a:fillRect/>
          </a:stretch>
        </p:blipFill>
        <p:spPr>
          <a:xfrm>
            <a:off x="4298674" y="1414295"/>
            <a:ext cx="434427" cy="434428"/>
          </a:xfrm>
          <a:prstGeom prst="rect">
            <a:avLst/>
          </a:prstGeom>
          <a:ln w="12700">
            <a:miter lim="400000"/>
          </a:ln>
        </p:spPr>
      </p:pic>
      <p:pic>
        <p:nvPicPr>
          <p:cNvPr id="249" name="pasted-image.png"/>
          <p:cNvPicPr>
            <a:picLocks noChangeAspect="1"/>
          </p:cNvPicPr>
          <p:nvPr/>
        </p:nvPicPr>
        <p:blipFill>
          <a:blip r:embed="rId4">
            <a:extLst/>
          </a:blip>
          <a:stretch>
            <a:fillRect/>
          </a:stretch>
        </p:blipFill>
        <p:spPr>
          <a:xfrm>
            <a:off x="3868558" y="1202093"/>
            <a:ext cx="434428" cy="434428"/>
          </a:xfrm>
          <a:prstGeom prst="rect">
            <a:avLst/>
          </a:prstGeom>
          <a:ln w="12700">
            <a:miter lim="400000"/>
          </a:ln>
        </p:spPr>
      </p:pic>
      <p:pic>
        <p:nvPicPr>
          <p:cNvPr id="250" name="pasted-image.png"/>
          <p:cNvPicPr>
            <a:picLocks noChangeAspect="1"/>
          </p:cNvPicPr>
          <p:nvPr/>
        </p:nvPicPr>
        <p:blipFill>
          <a:blip r:embed="rId4">
            <a:extLst/>
          </a:blip>
          <a:stretch>
            <a:fillRect/>
          </a:stretch>
        </p:blipFill>
        <p:spPr>
          <a:xfrm>
            <a:off x="4378061" y="1819853"/>
            <a:ext cx="434428" cy="434428"/>
          </a:xfrm>
          <a:prstGeom prst="rect">
            <a:avLst/>
          </a:prstGeom>
          <a:ln w="12700">
            <a:miter lim="400000"/>
          </a:ln>
        </p:spPr>
      </p:pic>
      <p:sp>
        <p:nvSpPr>
          <p:cNvPr id="251" name="Shape 251"/>
          <p:cNvSpPr/>
          <p:nvPr/>
        </p:nvSpPr>
        <p:spPr>
          <a:xfrm>
            <a:off x="4760980" y="2254018"/>
            <a:ext cx="857868"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252" name="Shape 252"/>
          <p:cNvSpPr/>
          <p:nvPr/>
        </p:nvSpPr>
        <p:spPr>
          <a:xfrm>
            <a:off x="4610546" y="945364"/>
            <a:ext cx="1158737"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a:t>
            </a:r>
          </a:p>
        </p:txBody>
      </p:sp>
      <p:pic>
        <p:nvPicPr>
          <p:cNvPr id="253" name="pasted-image.png"/>
          <p:cNvPicPr>
            <a:picLocks noChangeAspect="1"/>
          </p:cNvPicPr>
          <p:nvPr/>
        </p:nvPicPr>
        <p:blipFill>
          <a:blip r:embed="rId5">
            <a:extLst/>
          </a:blip>
          <a:stretch>
            <a:fillRect/>
          </a:stretch>
        </p:blipFill>
        <p:spPr>
          <a:xfrm>
            <a:off x="2696435" y="3199550"/>
            <a:ext cx="776099" cy="776099"/>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pasted-image.png"/>
          <p:cNvPicPr>
            <a:picLocks noChangeAspect="1"/>
          </p:cNvPicPr>
          <p:nvPr/>
        </p:nvPicPr>
        <p:blipFill>
          <a:blip r:embed="rId3">
            <a:extLst/>
          </a:blip>
          <a:stretch>
            <a:fillRect/>
          </a:stretch>
        </p:blipFill>
        <p:spPr>
          <a:xfrm>
            <a:off x="1591373" y="1966990"/>
            <a:ext cx="1209519" cy="1209520"/>
          </a:xfrm>
          <a:prstGeom prst="rect">
            <a:avLst/>
          </a:prstGeom>
          <a:ln w="12700">
            <a:miter lim="400000"/>
          </a:ln>
        </p:spPr>
      </p:pic>
      <p:sp>
        <p:nvSpPr>
          <p:cNvPr id="256" name="Shape 256"/>
          <p:cNvSpPr/>
          <p:nvPr/>
        </p:nvSpPr>
        <p:spPr>
          <a:xfrm>
            <a:off x="1978918" y="3190294"/>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pic>
        <p:nvPicPr>
          <p:cNvPr id="257" name="pasted-image.png"/>
          <p:cNvPicPr>
            <a:picLocks noChangeAspect="1"/>
          </p:cNvPicPr>
          <p:nvPr/>
        </p:nvPicPr>
        <p:blipFill>
          <a:blip r:embed="rId3">
            <a:extLst/>
          </a:blip>
          <a:stretch>
            <a:fillRect/>
          </a:stretch>
        </p:blipFill>
        <p:spPr>
          <a:xfrm>
            <a:off x="3500983" y="1942432"/>
            <a:ext cx="1209520" cy="1209520"/>
          </a:xfrm>
          <a:prstGeom prst="rect">
            <a:avLst/>
          </a:prstGeom>
          <a:ln w="12700">
            <a:miter lim="400000"/>
          </a:ln>
        </p:spPr>
      </p:pic>
      <p:sp>
        <p:nvSpPr>
          <p:cNvPr id="258" name="Shape 258"/>
          <p:cNvSpPr/>
          <p:nvPr/>
        </p:nvSpPr>
        <p:spPr>
          <a:xfrm>
            <a:off x="3888529" y="3165736"/>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pic>
        <p:nvPicPr>
          <p:cNvPr id="259" name="pasted-image.png"/>
          <p:cNvPicPr>
            <a:picLocks noChangeAspect="1"/>
          </p:cNvPicPr>
          <p:nvPr/>
        </p:nvPicPr>
        <p:blipFill>
          <a:blip r:embed="rId3">
            <a:extLst/>
          </a:blip>
          <a:stretch>
            <a:fillRect/>
          </a:stretch>
        </p:blipFill>
        <p:spPr>
          <a:xfrm>
            <a:off x="5605455" y="1932308"/>
            <a:ext cx="1209519" cy="1209520"/>
          </a:xfrm>
          <a:prstGeom prst="rect">
            <a:avLst/>
          </a:prstGeom>
          <a:ln w="12700">
            <a:miter lim="400000"/>
          </a:ln>
        </p:spPr>
      </p:pic>
      <p:sp>
        <p:nvSpPr>
          <p:cNvPr id="260" name="Shape 260"/>
          <p:cNvSpPr/>
          <p:nvPr/>
        </p:nvSpPr>
        <p:spPr>
          <a:xfrm>
            <a:off x="5993000" y="3155612"/>
            <a:ext cx="52350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Live</a:t>
            </a:r>
          </a:p>
        </p:txBody>
      </p:sp>
      <p:pic>
        <p:nvPicPr>
          <p:cNvPr id="261" name="pasted-image.png"/>
          <p:cNvPicPr>
            <a:picLocks noChangeAspect="1"/>
          </p:cNvPicPr>
          <p:nvPr/>
        </p:nvPicPr>
        <p:blipFill>
          <a:blip r:embed="rId4">
            <a:extLst/>
          </a:blip>
          <a:stretch>
            <a:fillRect/>
          </a:stretch>
        </p:blipFill>
        <p:spPr>
          <a:xfrm>
            <a:off x="1594085" y="1614969"/>
            <a:ext cx="434428" cy="434428"/>
          </a:xfrm>
          <a:prstGeom prst="rect">
            <a:avLst/>
          </a:prstGeom>
          <a:ln w="12700">
            <a:miter lim="400000"/>
          </a:ln>
        </p:spPr>
      </p:pic>
      <p:pic>
        <p:nvPicPr>
          <p:cNvPr id="262" name="pasted-image.png"/>
          <p:cNvPicPr>
            <a:picLocks noChangeAspect="1"/>
          </p:cNvPicPr>
          <p:nvPr/>
        </p:nvPicPr>
        <p:blipFill>
          <a:blip r:embed="rId4">
            <a:extLst/>
          </a:blip>
          <a:stretch>
            <a:fillRect/>
          </a:stretch>
        </p:blipFill>
        <p:spPr>
          <a:xfrm>
            <a:off x="1836558" y="1734752"/>
            <a:ext cx="434428" cy="434428"/>
          </a:xfrm>
          <a:prstGeom prst="rect">
            <a:avLst/>
          </a:prstGeom>
          <a:ln w="12700">
            <a:miter lim="400000"/>
          </a:ln>
        </p:spPr>
      </p:pic>
      <p:pic>
        <p:nvPicPr>
          <p:cNvPr id="263" name="pasted-image.png"/>
          <p:cNvPicPr>
            <a:picLocks noChangeAspect="1"/>
          </p:cNvPicPr>
          <p:nvPr/>
        </p:nvPicPr>
        <p:blipFill>
          <a:blip r:embed="rId4">
            <a:extLst/>
          </a:blip>
          <a:stretch>
            <a:fillRect/>
          </a:stretch>
        </p:blipFill>
        <p:spPr>
          <a:xfrm>
            <a:off x="2266674" y="1414295"/>
            <a:ext cx="434428" cy="434428"/>
          </a:xfrm>
          <a:prstGeom prst="rect">
            <a:avLst/>
          </a:prstGeom>
          <a:ln w="12700">
            <a:miter lim="400000"/>
          </a:ln>
        </p:spPr>
      </p:pic>
      <p:pic>
        <p:nvPicPr>
          <p:cNvPr id="264" name="pasted-image.png"/>
          <p:cNvPicPr>
            <a:picLocks noChangeAspect="1"/>
          </p:cNvPicPr>
          <p:nvPr/>
        </p:nvPicPr>
        <p:blipFill>
          <a:blip r:embed="rId4">
            <a:extLst/>
          </a:blip>
          <a:stretch>
            <a:fillRect/>
          </a:stretch>
        </p:blipFill>
        <p:spPr>
          <a:xfrm>
            <a:off x="1836558" y="1202093"/>
            <a:ext cx="434428" cy="434428"/>
          </a:xfrm>
          <a:prstGeom prst="rect">
            <a:avLst/>
          </a:prstGeom>
          <a:ln w="12700">
            <a:miter lim="400000"/>
          </a:ln>
        </p:spPr>
      </p:pic>
      <p:pic>
        <p:nvPicPr>
          <p:cNvPr id="265" name="pasted-image.png"/>
          <p:cNvPicPr>
            <a:picLocks noChangeAspect="1"/>
          </p:cNvPicPr>
          <p:nvPr/>
        </p:nvPicPr>
        <p:blipFill>
          <a:blip r:embed="rId4">
            <a:extLst/>
          </a:blip>
          <a:stretch>
            <a:fillRect/>
          </a:stretch>
        </p:blipFill>
        <p:spPr>
          <a:xfrm>
            <a:off x="2346061" y="1819853"/>
            <a:ext cx="434428" cy="434428"/>
          </a:xfrm>
          <a:prstGeom prst="rect">
            <a:avLst/>
          </a:prstGeom>
          <a:ln w="12700">
            <a:miter lim="400000"/>
          </a:ln>
        </p:spPr>
      </p:pic>
      <p:sp>
        <p:nvSpPr>
          <p:cNvPr id="266" name="Shape 266"/>
          <p:cNvSpPr/>
          <p:nvPr/>
        </p:nvSpPr>
        <p:spPr>
          <a:xfrm>
            <a:off x="2728980" y="2254018"/>
            <a:ext cx="857869"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267" name="Shape 267"/>
          <p:cNvSpPr/>
          <p:nvPr/>
        </p:nvSpPr>
        <p:spPr>
          <a:xfrm>
            <a:off x="2578546" y="945364"/>
            <a:ext cx="1158737"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a:t>
            </a:r>
          </a:p>
        </p:txBody>
      </p:sp>
      <p:pic>
        <p:nvPicPr>
          <p:cNvPr id="268" name="pasted-image.png"/>
          <p:cNvPicPr>
            <a:picLocks noChangeAspect="1"/>
          </p:cNvPicPr>
          <p:nvPr/>
        </p:nvPicPr>
        <p:blipFill>
          <a:blip r:embed="rId4">
            <a:extLst/>
          </a:blip>
          <a:stretch>
            <a:fillRect/>
          </a:stretch>
        </p:blipFill>
        <p:spPr>
          <a:xfrm>
            <a:off x="3626085" y="1614969"/>
            <a:ext cx="434428" cy="434428"/>
          </a:xfrm>
          <a:prstGeom prst="rect">
            <a:avLst/>
          </a:prstGeom>
          <a:ln w="12700">
            <a:miter lim="400000"/>
          </a:ln>
        </p:spPr>
      </p:pic>
      <p:pic>
        <p:nvPicPr>
          <p:cNvPr id="269" name="pasted-image.png"/>
          <p:cNvPicPr>
            <a:picLocks noChangeAspect="1"/>
          </p:cNvPicPr>
          <p:nvPr/>
        </p:nvPicPr>
        <p:blipFill>
          <a:blip r:embed="rId4">
            <a:extLst/>
          </a:blip>
          <a:stretch>
            <a:fillRect/>
          </a:stretch>
        </p:blipFill>
        <p:spPr>
          <a:xfrm>
            <a:off x="3868558" y="1734752"/>
            <a:ext cx="434428" cy="434428"/>
          </a:xfrm>
          <a:prstGeom prst="rect">
            <a:avLst/>
          </a:prstGeom>
          <a:ln w="12700">
            <a:miter lim="400000"/>
          </a:ln>
        </p:spPr>
      </p:pic>
      <p:pic>
        <p:nvPicPr>
          <p:cNvPr id="270" name="pasted-image.png"/>
          <p:cNvPicPr>
            <a:picLocks noChangeAspect="1"/>
          </p:cNvPicPr>
          <p:nvPr/>
        </p:nvPicPr>
        <p:blipFill>
          <a:blip r:embed="rId4">
            <a:extLst/>
          </a:blip>
          <a:stretch>
            <a:fillRect/>
          </a:stretch>
        </p:blipFill>
        <p:spPr>
          <a:xfrm>
            <a:off x="4298674" y="1414295"/>
            <a:ext cx="434427" cy="434428"/>
          </a:xfrm>
          <a:prstGeom prst="rect">
            <a:avLst/>
          </a:prstGeom>
          <a:ln w="12700">
            <a:miter lim="400000"/>
          </a:ln>
        </p:spPr>
      </p:pic>
      <p:pic>
        <p:nvPicPr>
          <p:cNvPr id="271" name="pasted-image.png"/>
          <p:cNvPicPr>
            <a:picLocks noChangeAspect="1"/>
          </p:cNvPicPr>
          <p:nvPr/>
        </p:nvPicPr>
        <p:blipFill>
          <a:blip r:embed="rId4">
            <a:extLst/>
          </a:blip>
          <a:stretch>
            <a:fillRect/>
          </a:stretch>
        </p:blipFill>
        <p:spPr>
          <a:xfrm>
            <a:off x="3868558" y="1202093"/>
            <a:ext cx="434428" cy="434428"/>
          </a:xfrm>
          <a:prstGeom prst="rect">
            <a:avLst/>
          </a:prstGeom>
          <a:ln w="12700">
            <a:miter lim="400000"/>
          </a:ln>
        </p:spPr>
      </p:pic>
      <p:pic>
        <p:nvPicPr>
          <p:cNvPr id="272" name="pasted-image.png"/>
          <p:cNvPicPr>
            <a:picLocks noChangeAspect="1"/>
          </p:cNvPicPr>
          <p:nvPr/>
        </p:nvPicPr>
        <p:blipFill>
          <a:blip r:embed="rId4">
            <a:extLst/>
          </a:blip>
          <a:stretch>
            <a:fillRect/>
          </a:stretch>
        </p:blipFill>
        <p:spPr>
          <a:xfrm>
            <a:off x="4378061" y="1819853"/>
            <a:ext cx="434428" cy="434428"/>
          </a:xfrm>
          <a:prstGeom prst="rect">
            <a:avLst/>
          </a:prstGeom>
          <a:ln w="12700">
            <a:miter lim="400000"/>
          </a:ln>
        </p:spPr>
      </p:pic>
      <p:sp>
        <p:nvSpPr>
          <p:cNvPr id="273" name="Shape 273"/>
          <p:cNvSpPr/>
          <p:nvPr/>
        </p:nvSpPr>
        <p:spPr>
          <a:xfrm>
            <a:off x="4760980" y="2254018"/>
            <a:ext cx="857868"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274" name="Shape 274"/>
          <p:cNvSpPr/>
          <p:nvPr/>
        </p:nvSpPr>
        <p:spPr>
          <a:xfrm>
            <a:off x="4610546" y="945364"/>
            <a:ext cx="1158737"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a:t>
            </a:r>
          </a:p>
        </p:txBody>
      </p:sp>
      <p:pic>
        <p:nvPicPr>
          <p:cNvPr id="275" name="pasted-image.png"/>
          <p:cNvPicPr>
            <a:picLocks noChangeAspect="1"/>
          </p:cNvPicPr>
          <p:nvPr/>
        </p:nvPicPr>
        <p:blipFill>
          <a:blip r:embed="rId5">
            <a:extLst/>
          </a:blip>
          <a:stretch>
            <a:fillRect/>
          </a:stretch>
        </p:blipFill>
        <p:spPr>
          <a:xfrm>
            <a:off x="2696435" y="3199550"/>
            <a:ext cx="776099" cy="776099"/>
          </a:xfrm>
          <a:prstGeom prst="rect">
            <a:avLst/>
          </a:prstGeom>
          <a:ln w="12700">
            <a:miter lim="400000"/>
          </a:ln>
        </p:spPr>
      </p:pic>
      <p:pic>
        <p:nvPicPr>
          <p:cNvPr id="276" name="pasted-image.png"/>
          <p:cNvPicPr>
            <a:picLocks noChangeAspect="1"/>
          </p:cNvPicPr>
          <p:nvPr/>
        </p:nvPicPr>
        <p:blipFill>
          <a:blip r:embed="rId5">
            <a:extLst/>
          </a:blip>
          <a:stretch>
            <a:fillRect/>
          </a:stretch>
        </p:blipFill>
        <p:spPr>
          <a:xfrm>
            <a:off x="4801865" y="3199550"/>
            <a:ext cx="776099" cy="776099"/>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pasted-image.png"/>
          <p:cNvPicPr>
            <a:picLocks noChangeAspect="1"/>
          </p:cNvPicPr>
          <p:nvPr/>
        </p:nvPicPr>
        <p:blipFill>
          <a:blip r:embed="rId3">
            <a:extLst/>
          </a:blip>
          <a:stretch>
            <a:fillRect/>
          </a:stretch>
        </p:blipFill>
        <p:spPr>
          <a:xfrm>
            <a:off x="3364822" y="1364573"/>
            <a:ext cx="2414355" cy="2414354"/>
          </a:xfrm>
          <a:prstGeom prst="rect">
            <a:avLst/>
          </a:prstGeom>
          <a:ln w="12700">
            <a:miter lim="400000"/>
          </a:ln>
        </p:spPr>
      </p:pic>
      <p:sp>
        <p:nvSpPr>
          <p:cNvPr id="279" name="Shape 279"/>
          <p:cNvSpPr/>
          <p:nvPr/>
        </p:nvSpPr>
        <p:spPr>
          <a:xfrm>
            <a:off x="3131840" y="4011910"/>
            <a:ext cx="3158876" cy="7078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sz="4000" b="1" dirty="0"/>
              <a:t>What is time ?</a:t>
            </a: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p:nvPr>
        </p:nvSpPr>
        <p:spPr>
          <a:xfrm>
            <a:off x="2051720" y="2139702"/>
            <a:ext cx="5184644" cy="1800582"/>
          </a:xfrm>
          <a:prstGeom prst="rect">
            <a:avLst/>
          </a:prstGeom>
        </p:spPr>
        <p:txBody>
          <a:bodyPr>
            <a:normAutofit/>
          </a:bodyPr>
          <a:lstStyle/>
          <a:p>
            <a:r>
              <a:rPr sz="4000" b="1" dirty="0"/>
              <a:t>Continuous Integration</a:t>
            </a: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520" y="-164554"/>
            <a:ext cx="9289032" cy="5544616"/>
          </a:xfrm>
          <a:prstGeom prst="rect">
            <a:avLst/>
          </a:prstGeom>
          <a:solidFill>
            <a:schemeClr val="bg1">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0" y="285750"/>
            <a:ext cx="9144000" cy="4572000"/>
          </a:xfrm>
          <a:prstGeom prst="rect">
            <a:avLst/>
          </a:prstGeom>
        </p:spPr>
      </p:pic>
      <p:sp>
        <p:nvSpPr>
          <p:cNvPr id="4" name="Rectangle 3"/>
          <p:cNvSpPr/>
          <p:nvPr/>
        </p:nvSpPr>
        <p:spPr>
          <a:xfrm>
            <a:off x="1301855" y="4790309"/>
            <a:ext cx="6610027" cy="276999"/>
          </a:xfrm>
          <a:prstGeom prst="rect">
            <a:avLst/>
          </a:prstGeom>
        </p:spPr>
        <p:txBody>
          <a:bodyPr wrap="square">
            <a:spAutoFit/>
          </a:bodyPr>
          <a:lstStyle/>
          <a:p>
            <a:r>
              <a:rPr lang="en-US" sz="1200" dirty="0"/>
              <a:t>https://</a:t>
            </a:r>
            <a:r>
              <a:rPr lang="en-US" sz="1200" dirty="0" err="1"/>
              <a:t>en.wikipedia.org</a:t>
            </a:r>
            <a:r>
              <a:rPr lang="en-US" sz="1200" dirty="0"/>
              <a:t>/wiki/Scrum_(</a:t>
            </a:r>
            <a:r>
              <a:rPr lang="en-US" sz="1200" dirty="0" err="1"/>
              <a:t>software_development</a:t>
            </a:r>
            <a:r>
              <a:rPr lang="en-US" sz="1200" dirty="0"/>
              <a:t>)</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pasted-image.png"/>
          <p:cNvPicPr>
            <a:picLocks noChangeAspect="1"/>
          </p:cNvPicPr>
          <p:nvPr/>
        </p:nvPicPr>
        <p:blipFill>
          <a:blip r:embed="rId3">
            <a:extLst/>
          </a:blip>
          <a:stretch>
            <a:fillRect/>
          </a:stretch>
        </p:blipFill>
        <p:spPr>
          <a:xfrm>
            <a:off x="1591373" y="1966990"/>
            <a:ext cx="1209519" cy="1209520"/>
          </a:xfrm>
          <a:prstGeom prst="rect">
            <a:avLst/>
          </a:prstGeom>
          <a:ln w="12700">
            <a:miter lim="400000"/>
          </a:ln>
        </p:spPr>
      </p:pic>
      <p:sp>
        <p:nvSpPr>
          <p:cNvPr id="286" name="Shape 286"/>
          <p:cNvSpPr/>
          <p:nvPr/>
        </p:nvSpPr>
        <p:spPr>
          <a:xfrm>
            <a:off x="1978918" y="3190294"/>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pic>
        <p:nvPicPr>
          <p:cNvPr id="287" name="pasted-image.png"/>
          <p:cNvPicPr>
            <a:picLocks noChangeAspect="1"/>
          </p:cNvPicPr>
          <p:nvPr/>
        </p:nvPicPr>
        <p:blipFill>
          <a:blip r:embed="rId3">
            <a:extLst/>
          </a:blip>
          <a:stretch>
            <a:fillRect/>
          </a:stretch>
        </p:blipFill>
        <p:spPr>
          <a:xfrm>
            <a:off x="3500983" y="1942432"/>
            <a:ext cx="1209520" cy="1209520"/>
          </a:xfrm>
          <a:prstGeom prst="rect">
            <a:avLst/>
          </a:prstGeom>
          <a:ln w="12700">
            <a:miter lim="400000"/>
          </a:ln>
        </p:spPr>
      </p:pic>
      <p:sp>
        <p:nvSpPr>
          <p:cNvPr id="288" name="Shape 288"/>
          <p:cNvSpPr/>
          <p:nvPr/>
        </p:nvSpPr>
        <p:spPr>
          <a:xfrm>
            <a:off x="3888529" y="3165736"/>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pic>
        <p:nvPicPr>
          <p:cNvPr id="289" name="pasted-image.png"/>
          <p:cNvPicPr>
            <a:picLocks noChangeAspect="1"/>
          </p:cNvPicPr>
          <p:nvPr/>
        </p:nvPicPr>
        <p:blipFill>
          <a:blip r:embed="rId3">
            <a:extLst/>
          </a:blip>
          <a:stretch>
            <a:fillRect/>
          </a:stretch>
        </p:blipFill>
        <p:spPr>
          <a:xfrm>
            <a:off x="5605455" y="1932308"/>
            <a:ext cx="1209519" cy="1209520"/>
          </a:xfrm>
          <a:prstGeom prst="rect">
            <a:avLst/>
          </a:prstGeom>
          <a:ln w="12700">
            <a:miter lim="400000"/>
          </a:ln>
        </p:spPr>
      </p:pic>
      <p:sp>
        <p:nvSpPr>
          <p:cNvPr id="290" name="Shape 290"/>
          <p:cNvSpPr/>
          <p:nvPr/>
        </p:nvSpPr>
        <p:spPr>
          <a:xfrm>
            <a:off x="5993000" y="3155612"/>
            <a:ext cx="52350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Live</a:t>
            </a:r>
          </a:p>
        </p:txBody>
      </p:sp>
      <p:pic>
        <p:nvPicPr>
          <p:cNvPr id="291" name="pasted-image.png"/>
          <p:cNvPicPr>
            <a:picLocks noChangeAspect="1"/>
          </p:cNvPicPr>
          <p:nvPr/>
        </p:nvPicPr>
        <p:blipFill>
          <a:blip r:embed="rId4">
            <a:extLst/>
          </a:blip>
          <a:stretch>
            <a:fillRect/>
          </a:stretch>
        </p:blipFill>
        <p:spPr>
          <a:xfrm>
            <a:off x="1594085" y="1614969"/>
            <a:ext cx="434428" cy="434428"/>
          </a:xfrm>
          <a:prstGeom prst="rect">
            <a:avLst/>
          </a:prstGeom>
          <a:ln w="12700">
            <a:miter lim="400000"/>
          </a:ln>
        </p:spPr>
      </p:pic>
      <p:pic>
        <p:nvPicPr>
          <p:cNvPr id="292" name="pasted-image.png"/>
          <p:cNvPicPr>
            <a:picLocks noChangeAspect="1"/>
          </p:cNvPicPr>
          <p:nvPr/>
        </p:nvPicPr>
        <p:blipFill>
          <a:blip r:embed="rId4">
            <a:extLst/>
          </a:blip>
          <a:stretch>
            <a:fillRect/>
          </a:stretch>
        </p:blipFill>
        <p:spPr>
          <a:xfrm>
            <a:off x="1836558" y="1734752"/>
            <a:ext cx="434428" cy="434428"/>
          </a:xfrm>
          <a:prstGeom prst="rect">
            <a:avLst/>
          </a:prstGeom>
          <a:ln w="12700">
            <a:miter lim="400000"/>
          </a:ln>
        </p:spPr>
      </p:pic>
      <p:pic>
        <p:nvPicPr>
          <p:cNvPr id="293" name="pasted-image.png"/>
          <p:cNvPicPr>
            <a:picLocks noChangeAspect="1"/>
          </p:cNvPicPr>
          <p:nvPr/>
        </p:nvPicPr>
        <p:blipFill>
          <a:blip r:embed="rId4">
            <a:extLst/>
          </a:blip>
          <a:stretch>
            <a:fillRect/>
          </a:stretch>
        </p:blipFill>
        <p:spPr>
          <a:xfrm>
            <a:off x="2266674" y="1414295"/>
            <a:ext cx="434428" cy="434428"/>
          </a:xfrm>
          <a:prstGeom prst="rect">
            <a:avLst/>
          </a:prstGeom>
          <a:ln w="12700">
            <a:miter lim="400000"/>
          </a:ln>
        </p:spPr>
      </p:pic>
      <p:pic>
        <p:nvPicPr>
          <p:cNvPr id="294" name="pasted-image.png"/>
          <p:cNvPicPr>
            <a:picLocks noChangeAspect="1"/>
          </p:cNvPicPr>
          <p:nvPr/>
        </p:nvPicPr>
        <p:blipFill>
          <a:blip r:embed="rId4">
            <a:extLst/>
          </a:blip>
          <a:stretch>
            <a:fillRect/>
          </a:stretch>
        </p:blipFill>
        <p:spPr>
          <a:xfrm>
            <a:off x="1836558" y="1202093"/>
            <a:ext cx="434428" cy="434428"/>
          </a:xfrm>
          <a:prstGeom prst="rect">
            <a:avLst/>
          </a:prstGeom>
          <a:ln w="12700">
            <a:miter lim="400000"/>
          </a:ln>
        </p:spPr>
      </p:pic>
      <p:pic>
        <p:nvPicPr>
          <p:cNvPr id="295" name="pasted-image.png"/>
          <p:cNvPicPr>
            <a:picLocks noChangeAspect="1"/>
          </p:cNvPicPr>
          <p:nvPr/>
        </p:nvPicPr>
        <p:blipFill>
          <a:blip r:embed="rId4">
            <a:extLst/>
          </a:blip>
          <a:stretch>
            <a:fillRect/>
          </a:stretch>
        </p:blipFill>
        <p:spPr>
          <a:xfrm>
            <a:off x="2346061" y="1819853"/>
            <a:ext cx="434428" cy="434428"/>
          </a:xfrm>
          <a:prstGeom prst="rect">
            <a:avLst/>
          </a:prstGeom>
          <a:ln w="12700">
            <a:miter lim="400000"/>
          </a:ln>
        </p:spPr>
      </p:pic>
      <p:sp>
        <p:nvSpPr>
          <p:cNvPr id="296" name="Shape 296"/>
          <p:cNvSpPr/>
          <p:nvPr/>
        </p:nvSpPr>
        <p:spPr>
          <a:xfrm>
            <a:off x="2728980" y="2254018"/>
            <a:ext cx="857869"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297" name="Shape 297"/>
          <p:cNvSpPr/>
          <p:nvPr/>
        </p:nvSpPr>
        <p:spPr>
          <a:xfrm>
            <a:off x="2578546" y="945364"/>
            <a:ext cx="1158737"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a:t>
            </a:r>
          </a:p>
        </p:txBody>
      </p:sp>
      <p:pic>
        <p:nvPicPr>
          <p:cNvPr id="298" name="pasted-image.png"/>
          <p:cNvPicPr>
            <a:picLocks noChangeAspect="1"/>
          </p:cNvPicPr>
          <p:nvPr/>
        </p:nvPicPr>
        <p:blipFill>
          <a:blip r:embed="rId4">
            <a:extLst/>
          </a:blip>
          <a:stretch>
            <a:fillRect/>
          </a:stretch>
        </p:blipFill>
        <p:spPr>
          <a:xfrm>
            <a:off x="3626085" y="1614969"/>
            <a:ext cx="434428" cy="434428"/>
          </a:xfrm>
          <a:prstGeom prst="rect">
            <a:avLst/>
          </a:prstGeom>
          <a:ln w="12700">
            <a:miter lim="400000"/>
          </a:ln>
        </p:spPr>
      </p:pic>
      <p:pic>
        <p:nvPicPr>
          <p:cNvPr id="299" name="pasted-image.png"/>
          <p:cNvPicPr>
            <a:picLocks noChangeAspect="1"/>
          </p:cNvPicPr>
          <p:nvPr/>
        </p:nvPicPr>
        <p:blipFill>
          <a:blip r:embed="rId4">
            <a:extLst/>
          </a:blip>
          <a:stretch>
            <a:fillRect/>
          </a:stretch>
        </p:blipFill>
        <p:spPr>
          <a:xfrm>
            <a:off x="3868558" y="1734752"/>
            <a:ext cx="434428" cy="434428"/>
          </a:xfrm>
          <a:prstGeom prst="rect">
            <a:avLst/>
          </a:prstGeom>
          <a:ln w="12700">
            <a:miter lim="400000"/>
          </a:ln>
        </p:spPr>
      </p:pic>
      <p:pic>
        <p:nvPicPr>
          <p:cNvPr id="300" name="pasted-image.png"/>
          <p:cNvPicPr>
            <a:picLocks noChangeAspect="1"/>
          </p:cNvPicPr>
          <p:nvPr/>
        </p:nvPicPr>
        <p:blipFill>
          <a:blip r:embed="rId4">
            <a:extLst/>
          </a:blip>
          <a:stretch>
            <a:fillRect/>
          </a:stretch>
        </p:blipFill>
        <p:spPr>
          <a:xfrm>
            <a:off x="4298674" y="1414295"/>
            <a:ext cx="434427" cy="434428"/>
          </a:xfrm>
          <a:prstGeom prst="rect">
            <a:avLst/>
          </a:prstGeom>
          <a:ln w="12700">
            <a:miter lim="400000"/>
          </a:ln>
        </p:spPr>
      </p:pic>
      <p:pic>
        <p:nvPicPr>
          <p:cNvPr id="301" name="pasted-image.png"/>
          <p:cNvPicPr>
            <a:picLocks noChangeAspect="1"/>
          </p:cNvPicPr>
          <p:nvPr/>
        </p:nvPicPr>
        <p:blipFill>
          <a:blip r:embed="rId4">
            <a:extLst/>
          </a:blip>
          <a:stretch>
            <a:fillRect/>
          </a:stretch>
        </p:blipFill>
        <p:spPr>
          <a:xfrm>
            <a:off x="3868558" y="1202093"/>
            <a:ext cx="434428" cy="434428"/>
          </a:xfrm>
          <a:prstGeom prst="rect">
            <a:avLst/>
          </a:prstGeom>
          <a:ln w="12700">
            <a:miter lim="400000"/>
          </a:ln>
        </p:spPr>
      </p:pic>
      <p:pic>
        <p:nvPicPr>
          <p:cNvPr id="302" name="pasted-image.png"/>
          <p:cNvPicPr>
            <a:picLocks noChangeAspect="1"/>
          </p:cNvPicPr>
          <p:nvPr/>
        </p:nvPicPr>
        <p:blipFill>
          <a:blip r:embed="rId4">
            <a:extLst/>
          </a:blip>
          <a:stretch>
            <a:fillRect/>
          </a:stretch>
        </p:blipFill>
        <p:spPr>
          <a:xfrm>
            <a:off x="4378061" y="1819853"/>
            <a:ext cx="434428" cy="434428"/>
          </a:xfrm>
          <a:prstGeom prst="rect">
            <a:avLst/>
          </a:prstGeom>
          <a:ln w="12700">
            <a:miter lim="400000"/>
          </a:ln>
        </p:spPr>
      </p:pic>
      <p:sp>
        <p:nvSpPr>
          <p:cNvPr id="303" name="Shape 303"/>
          <p:cNvSpPr/>
          <p:nvPr/>
        </p:nvSpPr>
        <p:spPr>
          <a:xfrm>
            <a:off x="4760980" y="2254018"/>
            <a:ext cx="857868"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304" name="Shape 304"/>
          <p:cNvSpPr/>
          <p:nvPr/>
        </p:nvSpPr>
        <p:spPr>
          <a:xfrm>
            <a:off x="4610546" y="945364"/>
            <a:ext cx="1158737"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a:t>
            </a:r>
          </a:p>
        </p:txBody>
      </p:sp>
      <p:pic>
        <p:nvPicPr>
          <p:cNvPr id="305" name="pasted-image.png"/>
          <p:cNvPicPr>
            <a:picLocks noChangeAspect="1"/>
          </p:cNvPicPr>
          <p:nvPr/>
        </p:nvPicPr>
        <p:blipFill>
          <a:blip r:embed="rId5">
            <a:extLst/>
          </a:blip>
          <a:stretch>
            <a:fillRect/>
          </a:stretch>
        </p:blipFill>
        <p:spPr>
          <a:xfrm>
            <a:off x="2696435" y="3199550"/>
            <a:ext cx="776099" cy="776099"/>
          </a:xfrm>
          <a:prstGeom prst="rect">
            <a:avLst/>
          </a:prstGeom>
          <a:ln w="12700">
            <a:miter lim="400000"/>
          </a:ln>
        </p:spPr>
      </p:pic>
      <p:pic>
        <p:nvPicPr>
          <p:cNvPr id="306" name="pasted-image.png"/>
          <p:cNvPicPr>
            <a:picLocks noChangeAspect="1"/>
          </p:cNvPicPr>
          <p:nvPr/>
        </p:nvPicPr>
        <p:blipFill>
          <a:blip r:embed="rId5">
            <a:extLst/>
          </a:blip>
          <a:stretch>
            <a:fillRect/>
          </a:stretch>
        </p:blipFill>
        <p:spPr>
          <a:xfrm>
            <a:off x="4801865" y="3199550"/>
            <a:ext cx="776099" cy="776099"/>
          </a:xfrm>
          <a:prstGeom prst="rect">
            <a:avLst/>
          </a:prstGeom>
          <a:ln w="12700">
            <a:miter lim="400000"/>
          </a:ln>
        </p:spPr>
      </p:pic>
      <p:sp>
        <p:nvSpPr>
          <p:cNvPr id="307" name="Shape 307"/>
          <p:cNvSpPr/>
          <p:nvPr/>
        </p:nvSpPr>
        <p:spPr>
          <a:xfrm>
            <a:off x="2589836" y="4070774"/>
            <a:ext cx="989296"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2 Weeks</a:t>
            </a:r>
          </a:p>
        </p:txBody>
      </p:sp>
      <p:sp>
        <p:nvSpPr>
          <p:cNvPr id="308" name="Shape 308"/>
          <p:cNvSpPr/>
          <p:nvPr/>
        </p:nvSpPr>
        <p:spPr>
          <a:xfrm>
            <a:off x="5074275" y="4070774"/>
            <a:ext cx="23127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p:cNvSpPr>
          <p:nvPr>
            <p:ph type="title"/>
          </p:nvPr>
        </p:nvSpPr>
        <p:spPr>
          <a:xfrm>
            <a:off x="251520" y="2427734"/>
            <a:ext cx="8002754" cy="1318323"/>
          </a:xfrm>
          <a:prstGeom prst="rect">
            <a:avLst/>
          </a:prstGeom>
        </p:spPr>
        <p:txBody>
          <a:bodyPr>
            <a:noAutofit/>
          </a:bodyPr>
          <a:lstStyle>
            <a:lvl1pPr defTabSz="274320">
              <a:defRPr sz="2160"/>
            </a:lvl1pPr>
          </a:lstStyle>
          <a:p>
            <a:r>
              <a:rPr sz="4000" b="1" dirty="0"/>
              <a:t>How does this look in source control </a:t>
            </a: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extLst>
              <a:ext uri="{BEBA8EAE-BF5A-486C-A8C5-ECC9F3942E4B}">
                <a14:imgProps xmlns:a14="http://schemas.microsoft.com/office/drawing/2010/main">
                  <a14:imgLayer r:embed="rId4">
                    <a14:imgEffect>
                      <a14:artisticPhotocopy/>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312" name="pasted-image.png"/>
          <p:cNvPicPr>
            <a:picLocks noChangeAspect="1"/>
          </p:cNvPicPr>
          <p:nvPr/>
        </p:nvPicPr>
        <p:blipFill>
          <a:blip r:embed="rId5">
            <a:extLst/>
          </a:blip>
          <a:stretch>
            <a:fillRect/>
          </a:stretch>
        </p:blipFill>
        <p:spPr>
          <a:xfrm>
            <a:off x="1121815" y="2965626"/>
            <a:ext cx="1209519" cy="1209520"/>
          </a:xfrm>
          <a:prstGeom prst="rect">
            <a:avLst/>
          </a:prstGeom>
          <a:ln w="12700">
            <a:miter lim="400000"/>
          </a:ln>
        </p:spPr>
      </p:pic>
      <p:sp>
        <p:nvSpPr>
          <p:cNvPr id="313" name="Shape 313"/>
          <p:cNvSpPr/>
          <p:nvPr/>
        </p:nvSpPr>
        <p:spPr>
          <a:xfrm>
            <a:off x="1509360" y="4188930"/>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pic>
        <p:nvPicPr>
          <p:cNvPr id="314" name="pasted-image.png"/>
          <p:cNvPicPr>
            <a:picLocks noChangeAspect="1"/>
          </p:cNvPicPr>
          <p:nvPr/>
        </p:nvPicPr>
        <p:blipFill>
          <a:blip r:embed="rId5">
            <a:extLst/>
          </a:blip>
          <a:stretch>
            <a:fillRect/>
          </a:stretch>
        </p:blipFill>
        <p:spPr>
          <a:xfrm>
            <a:off x="3031425" y="2941068"/>
            <a:ext cx="1209520" cy="1209520"/>
          </a:xfrm>
          <a:prstGeom prst="rect">
            <a:avLst/>
          </a:prstGeom>
          <a:ln w="12700">
            <a:miter lim="400000"/>
          </a:ln>
        </p:spPr>
      </p:pic>
      <p:sp>
        <p:nvSpPr>
          <p:cNvPr id="315" name="Shape 315"/>
          <p:cNvSpPr/>
          <p:nvPr/>
        </p:nvSpPr>
        <p:spPr>
          <a:xfrm>
            <a:off x="3418971" y="4164372"/>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pic>
        <p:nvPicPr>
          <p:cNvPr id="316" name="pasted-image.png"/>
          <p:cNvPicPr>
            <a:picLocks noChangeAspect="1"/>
          </p:cNvPicPr>
          <p:nvPr/>
        </p:nvPicPr>
        <p:blipFill>
          <a:blip r:embed="rId5">
            <a:extLst/>
          </a:blip>
          <a:stretch>
            <a:fillRect/>
          </a:stretch>
        </p:blipFill>
        <p:spPr>
          <a:xfrm>
            <a:off x="5135897" y="2930944"/>
            <a:ext cx="1209519" cy="1209520"/>
          </a:xfrm>
          <a:prstGeom prst="rect">
            <a:avLst/>
          </a:prstGeom>
          <a:ln w="12700">
            <a:miter lim="400000"/>
          </a:ln>
        </p:spPr>
      </p:pic>
      <p:sp>
        <p:nvSpPr>
          <p:cNvPr id="317" name="Shape 317"/>
          <p:cNvSpPr/>
          <p:nvPr/>
        </p:nvSpPr>
        <p:spPr>
          <a:xfrm>
            <a:off x="5523442" y="4154247"/>
            <a:ext cx="523502" cy="35066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Live</a:t>
            </a:r>
          </a:p>
        </p:txBody>
      </p:sp>
      <p:pic>
        <p:nvPicPr>
          <p:cNvPr id="318" name="pasted-image.png"/>
          <p:cNvPicPr>
            <a:picLocks noChangeAspect="1"/>
          </p:cNvPicPr>
          <p:nvPr/>
        </p:nvPicPr>
        <p:blipFill>
          <a:blip r:embed="rId6">
            <a:extLst/>
          </a:blip>
          <a:stretch>
            <a:fillRect/>
          </a:stretch>
        </p:blipFill>
        <p:spPr>
          <a:xfrm>
            <a:off x="587559" y="2308969"/>
            <a:ext cx="434427" cy="434429"/>
          </a:xfrm>
          <a:prstGeom prst="rect">
            <a:avLst/>
          </a:prstGeom>
          <a:ln w="12700">
            <a:miter lim="400000"/>
          </a:ln>
        </p:spPr>
      </p:pic>
      <p:pic>
        <p:nvPicPr>
          <p:cNvPr id="319" name="pasted-image.png"/>
          <p:cNvPicPr>
            <a:picLocks noChangeAspect="1"/>
          </p:cNvPicPr>
          <p:nvPr/>
        </p:nvPicPr>
        <p:blipFill>
          <a:blip r:embed="rId6">
            <a:extLst/>
          </a:blip>
          <a:stretch>
            <a:fillRect/>
          </a:stretch>
        </p:blipFill>
        <p:spPr>
          <a:xfrm>
            <a:off x="428783" y="2785279"/>
            <a:ext cx="434429" cy="434429"/>
          </a:xfrm>
          <a:prstGeom prst="rect">
            <a:avLst/>
          </a:prstGeom>
          <a:ln w="12700">
            <a:miter lim="400000"/>
          </a:ln>
        </p:spPr>
      </p:pic>
      <p:pic>
        <p:nvPicPr>
          <p:cNvPr id="320" name="pasted-image.png"/>
          <p:cNvPicPr>
            <a:picLocks noChangeAspect="1"/>
          </p:cNvPicPr>
          <p:nvPr/>
        </p:nvPicPr>
        <p:blipFill>
          <a:blip r:embed="rId6">
            <a:extLst/>
          </a:blip>
          <a:stretch>
            <a:fillRect/>
          </a:stretch>
        </p:blipFill>
        <p:spPr>
          <a:xfrm>
            <a:off x="428783" y="1347614"/>
            <a:ext cx="434429" cy="434429"/>
          </a:xfrm>
          <a:prstGeom prst="rect">
            <a:avLst/>
          </a:prstGeom>
          <a:ln w="12700">
            <a:miter lim="400000"/>
          </a:ln>
        </p:spPr>
      </p:pic>
      <p:pic>
        <p:nvPicPr>
          <p:cNvPr id="321" name="pasted-image.png"/>
          <p:cNvPicPr>
            <a:picLocks noChangeAspect="1"/>
          </p:cNvPicPr>
          <p:nvPr/>
        </p:nvPicPr>
        <p:blipFill>
          <a:blip r:embed="rId6">
            <a:extLst/>
          </a:blip>
          <a:stretch>
            <a:fillRect/>
          </a:stretch>
        </p:blipFill>
        <p:spPr>
          <a:xfrm>
            <a:off x="587559" y="1832660"/>
            <a:ext cx="434427" cy="434429"/>
          </a:xfrm>
          <a:prstGeom prst="rect">
            <a:avLst/>
          </a:prstGeom>
          <a:ln w="12700">
            <a:miter lim="400000"/>
          </a:ln>
        </p:spPr>
      </p:pic>
      <p:sp>
        <p:nvSpPr>
          <p:cNvPr id="322" name="Shape 322"/>
          <p:cNvSpPr/>
          <p:nvPr/>
        </p:nvSpPr>
        <p:spPr>
          <a:xfrm>
            <a:off x="2259422" y="3252654"/>
            <a:ext cx="857869"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323" name="Shape 323"/>
          <p:cNvSpPr/>
          <p:nvPr/>
        </p:nvSpPr>
        <p:spPr>
          <a:xfrm>
            <a:off x="4291422" y="3252654"/>
            <a:ext cx="857868"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324" name="Shape 324"/>
          <p:cNvSpPr/>
          <p:nvPr/>
        </p:nvSpPr>
        <p:spPr>
          <a:xfrm>
            <a:off x="1002346" y="2267087"/>
            <a:ext cx="1138659" cy="1"/>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25" name="Shape 325"/>
          <p:cNvSpPr/>
          <p:nvPr/>
        </p:nvSpPr>
        <p:spPr>
          <a:xfrm>
            <a:off x="1177656" y="1874543"/>
            <a:ext cx="942862"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Develop</a:t>
            </a:r>
          </a:p>
        </p:txBody>
      </p:sp>
      <p:sp>
        <p:nvSpPr>
          <p:cNvPr id="326" name="Shape 326"/>
          <p:cNvSpPr/>
          <p:nvPr/>
        </p:nvSpPr>
        <p:spPr>
          <a:xfrm flipV="1">
            <a:off x="2125070" y="1957350"/>
            <a:ext cx="679839" cy="313869"/>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27" name="Shape 327"/>
          <p:cNvSpPr/>
          <p:nvPr/>
        </p:nvSpPr>
        <p:spPr>
          <a:xfrm>
            <a:off x="2798342" y="1952060"/>
            <a:ext cx="2079364" cy="1"/>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28" name="Shape 328"/>
          <p:cNvSpPr/>
          <p:nvPr/>
        </p:nvSpPr>
        <p:spPr>
          <a:xfrm>
            <a:off x="2813734" y="1554086"/>
            <a:ext cx="2048581"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 Candidate</a:t>
            </a:r>
          </a:p>
        </p:txBody>
      </p:sp>
      <p:sp>
        <p:nvSpPr>
          <p:cNvPr id="329" name="Shape 329"/>
          <p:cNvSpPr/>
          <p:nvPr/>
        </p:nvSpPr>
        <p:spPr>
          <a:xfrm flipH="1" flipV="1">
            <a:off x="4887345" y="1971568"/>
            <a:ext cx="308505" cy="616439"/>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30" name="Shape 330"/>
          <p:cNvSpPr/>
          <p:nvPr/>
        </p:nvSpPr>
        <p:spPr>
          <a:xfrm flipH="1" flipV="1">
            <a:off x="5208622" y="2578505"/>
            <a:ext cx="1739642" cy="1"/>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31" name="Shape 331"/>
          <p:cNvSpPr/>
          <p:nvPr/>
        </p:nvSpPr>
        <p:spPr>
          <a:xfrm>
            <a:off x="5551188" y="2204242"/>
            <a:ext cx="802777"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Master</a:t>
            </a: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asted-image.png"/>
          <p:cNvPicPr>
            <a:picLocks noChangeAspect="1"/>
          </p:cNvPicPr>
          <p:nvPr/>
        </p:nvPicPr>
        <p:blipFill>
          <a:blip r:embed="rId3">
            <a:extLst/>
          </a:blip>
          <a:stretch>
            <a:fillRect/>
          </a:stretch>
        </p:blipFill>
        <p:spPr>
          <a:xfrm>
            <a:off x="4828110" y="2459511"/>
            <a:ext cx="434427" cy="434428"/>
          </a:xfrm>
          <a:prstGeom prst="rect">
            <a:avLst/>
          </a:prstGeom>
          <a:ln w="12700">
            <a:miter lim="400000"/>
          </a:ln>
        </p:spPr>
      </p:pic>
      <p:pic>
        <p:nvPicPr>
          <p:cNvPr id="334" name="pasted-image.png"/>
          <p:cNvPicPr>
            <a:picLocks noChangeAspect="1"/>
          </p:cNvPicPr>
          <p:nvPr/>
        </p:nvPicPr>
        <p:blipFill>
          <a:blip r:embed="rId3">
            <a:extLst/>
          </a:blip>
          <a:stretch>
            <a:fillRect/>
          </a:stretch>
        </p:blipFill>
        <p:spPr>
          <a:xfrm>
            <a:off x="5762719" y="2459511"/>
            <a:ext cx="434428" cy="434428"/>
          </a:xfrm>
          <a:prstGeom prst="rect">
            <a:avLst/>
          </a:prstGeom>
          <a:ln w="12700">
            <a:miter lim="400000"/>
          </a:ln>
        </p:spPr>
      </p:pic>
      <p:pic>
        <p:nvPicPr>
          <p:cNvPr id="335" name="pasted-image.png"/>
          <p:cNvPicPr>
            <a:picLocks noChangeAspect="1"/>
          </p:cNvPicPr>
          <p:nvPr/>
        </p:nvPicPr>
        <p:blipFill>
          <a:blip r:embed="rId3">
            <a:extLst/>
          </a:blip>
          <a:stretch>
            <a:fillRect/>
          </a:stretch>
        </p:blipFill>
        <p:spPr>
          <a:xfrm>
            <a:off x="6230024" y="2459511"/>
            <a:ext cx="434428" cy="434428"/>
          </a:xfrm>
          <a:prstGeom prst="rect">
            <a:avLst/>
          </a:prstGeom>
          <a:ln w="12700">
            <a:miter lim="400000"/>
          </a:ln>
        </p:spPr>
      </p:pic>
      <p:pic>
        <p:nvPicPr>
          <p:cNvPr id="336" name="pasted-image.png"/>
          <p:cNvPicPr>
            <a:picLocks noChangeAspect="1"/>
          </p:cNvPicPr>
          <p:nvPr/>
        </p:nvPicPr>
        <p:blipFill>
          <a:blip r:embed="rId3">
            <a:extLst/>
          </a:blip>
          <a:stretch>
            <a:fillRect/>
          </a:stretch>
        </p:blipFill>
        <p:spPr>
          <a:xfrm>
            <a:off x="5295414" y="2459511"/>
            <a:ext cx="434428" cy="434428"/>
          </a:xfrm>
          <a:prstGeom prst="rect">
            <a:avLst/>
          </a:prstGeom>
          <a:ln w="12700">
            <a:miter lim="400000"/>
          </a:ln>
        </p:spPr>
      </p:pic>
      <p:pic>
        <p:nvPicPr>
          <p:cNvPr id="337" name="pasted-image.png"/>
          <p:cNvPicPr>
            <a:picLocks noChangeAspect="1"/>
          </p:cNvPicPr>
          <p:nvPr/>
        </p:nvPicPr>
        <p:blipFill>
          <a:blip r:embed="rId4">
            <a:extLst/>
          </a:blip>
          <a:stretch>
            <a:fillRect/>
          </a:stretch>
        </p:blipFill>
        <p:spPr>
          <a:xfrm>
            <a:off x="699735" y="2942753"/>
            <a:ext cx="1209519" cy="1209520"/>
          </a:xfrm>
          <a:prstGeom prst="rect">
            <a:avLst/>
          </a:prstGeom>
          <a:ln w="12700">
            <a:miter lim="400000"/>
          </a:ln>
        </p:spPr>
      </p:pic>
      <p:sp>
        <p:nvSpPr>
          <p:cNvPr id="338" name="Shape 338"/>
          <p:cNvSpPr/>
          <p:nvPr/>
        </p:nvSpPr>
        <p:spPr>
          <a:xfrm>
            <a:off x="1087280" y="4166057"/>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pic>
        <p:nvPicPr>
          <p:cNvPr id="339" name="pasted-image.png"/>
          <p:cNvPicPr>
            <a:picLocks noChangeAspect="1"/>
          </p:cNvPicPr>
          <p:nvPr/>
        </p:nvPicPr>
        <p:blipFill>
          <a:blip r:embed="rId4">
            <a:extLst/>
          </a:blip>
          <a:stretch>
            <a:fillRect/>
          </a:stretch>
        </p:blipFill>
        <p:spPr>
          <a:xfrm>
            <a:off x="2609345" y="2918195"/>
            <a:ext cx="1209520" cy="1209520"/>
          </a:xfrm>
          <a:prstGeom prst="rect">
            <a:avLst/>
          </a:prstGeom>
          <a:ln w="12700">
            <a:miter lim="400000"/>
          </a:ln>
        </p:spPr>
      </p:pic>
      <p:sp>
        <p:nvSpPr>
          <p:cNvPr id="340" name="Shape 340"/>
          <p:cNvSpPr/>
          <p:nvPr/>
        </p:nvSpPr>
        <p:spPr>
          <a:xfrm>
            <a:off x="2996891" y="4141499"/>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pic>
        <p:nvPicPr>
          <p:cNvPr id="341" name="pasted-image.png"/>
          <p:cNvPicPr>
            <a:picLocks noChangeAspect="1"/>
          </p:cNvPicPr>
          <p:nvPr/>
        </p:nvPicPr>
        <p:blipFill>
          <a:blip r:embed="rId4">
            <a:extLst/>
          </a:blip>
          <a:stretch>
            <a:fillRect/>
          </a:stretch>
        </p:blipFill>
        <p:spPr>
          <a:xfrm>
            <a:off x="4713817" y="2908071"/>
            <a:ext cx="1209519" cy="1209520"/>
          </a:xfrm>
          <a:prstGeom prst="rect">
            <a:avLst/>
          </a:prstGeom>
          <a:ln w="12700">
            <a:miter lim="400000"/>
          </a:ln>
        </p:spPr>
      </p:pic>
      <p:sp>
        <p:nvSpPr>
          <p:cNvPr id="342" name="Shape 342"/>
          <p:cNvSpPr/>
          <p:nvPr/>
        </p:nvSpPr>
        <p:spPr>
          <a:xfrm>
            <a:off x="5101362" y="4131375"/>
            <a:ext cx="523502"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Live</a:t>
            </a:r>
          </a:p>
        </p:txBody>
      </p:sp>
      <p:pic>
        <p:nvPicPr>
          <p:cNvPr id="343" name="pasted-image.png"/>
          <p:cNvPicPr>
            <a:picLocks noChangeAspect="1"/>
          </p:cNvPicPr>
          <p:nvPr/>
        </p:nvPicPr>
        <p:blipFill>
          <a:blip r:embed="rId3">
            <a:extLst/>
          </a:blip>
          <a:stretch>
            <a:fillRect/>
          </a:stretch>
        </p:blipFill>
        <p:spPr>
          <a:xfrm>
            <a:off x="2391654" y="1809787"/>
            <a:ext cx="434428" cy="434428"/>
          </a:xfrm>
          <a:prstGeom prst="rect">
            <a:avLst/>
          </a:prstGeom>
          <a:ln w="12700">
            <a:miter lim="400000"/>
          </a:ln>
        </p:spPr>
      </p:pic>
      <p:pic>
        <p:nvPicPr>
          <p:cNvPr id="344" name="pasted-image.png"/>
          <p:cNvPicPr>
            <a:picLocks noChangeAspect="1"/>
          </p:cNvPicPr>
          <p:nvPr/>
        </p:nvPicPr>
        <p:blipFill>
          <a:blip r:embed="rId3">
            <a:extLst/>
          </a:blip>
          <a:stretch>
            <a:fillRect/>
          </a:stretch>
        </p:blipFill>
        <p:spPr>
          <a:xfrm>
            <a:off x="3326264" y="1809787"/>
            <a:ext cx="434428" cy="434428"/>
          </a:xfrm>
          <a:prstGeom prst="rect">
            <a:avLst/>
          </a:prstGeom>
          <a:ln w="12700">
            <a:miter lim="400000"/>
          </a:ln>
        </p:spPr>
      </p:pic>
      <p:pic>
        <p:nvPicPr>
          <p:cNvPr id="345" name="pasted-image.png"/>
          <p:cNvPicPr>
            <a:picLocks noChangeAspect="1"/>
          </p:cNvPicPr>
          <p:nvPr/>
        </p:nvPicPr>
        <p:blipFill>
          <a:blip r:embed="rId3">
            <a:extLst/>
          </a:blip>
          <a:stretch>
            <a:fillRect/>
          </a:stretch>
        </p:blipFill>
        <p:spPr>
          <a:xfrm>
            <a:off x="3793569" y="1809787"/>
            <a:ext cx="434428" cy="434428"/>
          </a:xfrm>
          <a:prstGeom prst="rect">
            <a:avLst/>
          </a:prstGeom>
          <a:ln w="12700">
            <a:miter lim="400000"/>
          </a:ln>
        </p:spPr>
      </p:pic>
      <p:pic>
        <p:nvPicPr>
          <p:cNvPr id="346" name="pasted-image.png"/>
          <p:cNvPicPr>
            <a:picLocks noChangeAspect="1"/>
          </p:cNvPicPr>
          <p:nvPr/>
        </p:nvPicPr>
        <p:blipFill>
          <a:blip r:embed="rId3">
            <a:extLst/>
          </a:blip>
          <a:stretch>
            <a:fillRect/>
          </a:stretch>
        </p:blipFill>
        <p:spPr>
          <a:xfrm>
            <a:off x="2858959" y="1809787"/>
            <a:ext cx="434428" cy="434428"/>
          </a:xfrm>
          <a:prstGeom prst="rect">
            <a:avLst/>
          </a:prstGeom>
          <a:ln w="12700">
            <a:miter lim="400000"/>
          </a:ln>
        </p:spPr>
      </p:pic>
      <p:sp>
        <p:nvSpPr>
          <p:cNvPr id="347" name="Shape 347"/>
          <p:cNvSpPr/>
          <p:nvPr/>
        </p:nvSpPr>
        <p:spPr>
          <a:xfrm>
            <a:off x="1837342" y="3229781"/>
            <a:ext cx="857869"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348" name="Shape 348"/>
          <p:cNvSpPr/>
          <p:nvPr/>
        </p:nvSpPr>
        <p:spPr>
          <a:xfrm>
            <a:off x="3869342" y="3229781"/>
            <a:ext cx="857868" cy="750655"/>
          </a:xfrm>
          <a:prstGeom prst="rightArrow">
            <a:avLst>
              <a:gd name="adj1" fmla="val 32000"/>
              <a:gd name="adj2" fmla="val 7314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349" name="Shape 349"/>
          <p:cNvSpPr/>
          <p:nvPr/>
        </p:nvSpPr>
        <p:spPr>
          <a:xfrm>
            <a:off x="580266" y="2244214"/>
            <a:ext cx="1138659" cy="1"/>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50" name="Shape 350"/>
          <p:cNvSpPr/>
          <p:nvPr/>
        </p:nvSpPr>
        <p:spPr>
          <a:xfrm>
            <a:off x="755576" y="1851670"/>
            <a:ext cx="942862"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Develop</a:t>
            </a:r>
          </a:p>
        </p:txBody>
      </p:sp>
      <p:sp>
        <p:nvSpPr>
          <p:cNvPr id="351" name="Shape 351"/>
          <p:cNvSpPr/>
          <p:nvPr/>
        </p:nvSpPr>
        <p:spPr>
          <a:xfrm flipV="1">
            <a:off x="1702990" y="1934478"/>
            <a:ext cx="679839" cy="313867"/>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52" name="Shape 352"/>
          <p:cNvSpPr/>
          <p:nvPr/>
        </p:nvSpPr>
        <p:spPr>
          <a:xfrm>
            <a:off x="2376262" y="1929187"/>
            <a:ext cx="2079364" cy="1"/>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53" name="Shape 353"/>
          <p:cNvSpPr/>
          <p:nvPr/>
        </p:nvSpPr>
        <p:spPr>
          <a:xfrm>
            <a:off x="2391654" y="1531213"/>
            <a:ext cx="2048581"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 Candidate</a:t>
            </a:r>
          </a:p>
        </p:txBody>
      </p:sp>
      <p:sp>
        <p:nvSpPr>
          <p:cNvPr id="354" name="Shape 354"/>
          <p:cNvSpPr/>
          <p:nvPr/>
        </p:nvSpPr>
        <p:spPr>
          <a:xfrm flipH="1" flipV="1">
            <a:off x="4465265" y="1948695"/>
            <a:ext cx="308505" cy="616439"/>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55" name="Shape 355"/>
          <p:cNvSpPr/>
          <p:nvPr/>
        </p:nvSpPr>
        <p:spPr>
          <a:xfrm flipH="1" flipV="1">
            <a:off x="4786542" y="2555632"/>
            <a:ext cx="1739642" cy="1"/>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56" name="Shape 356"/>
          <p:cNvSpPr/>
          <p:nvPr/>
        </p:nvSpPr>
        <p:spPr>
          <a:xfrm>
            <a:off x="5129108" y="2181369"/>
            <a:ext cx="802777"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Master</a:t>
            </a: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9" name="pasted-image.png"/>
          <p:cNvPicPr>
            <a:picLocks noChangeAspect="1"/>
          </p:cNvPicPr>
          <p:nvPr/>
        </p:nvPicPr>
        <p:blipFill>
          <a:blip r:embed="rId3">
            <a:extLst/>
          </a:blip>
          <a:stretch>
            <a:fillRect/>
          </a:stretch>
        </p:blipFill>
        <p:spPr>
          <a:xfrm>
            <a:off x="2483768" y="1347614"/>
            <a:ext cx="3499427" cy="2111959"/>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pasted-image.png"/>
          <p:cNvPicPr>
            <a:picLocks noChangeAspect="1"/>
          </p:cNvPicPr>
          <p:nvPr/>
        </p:nvPicPr>
        <p:blipFill>
          <a:blip r:embed="rId3">
            <a:extLst/>
          </a:blip>
          <a:stretch>
            <a:fillRect/>
          </a:stretch>
        </p:blipFill>
        <p:spPr>
          <a:xfrm>
            <a:off x="5076056" y="2499742"/>
            <a:ext cx="434427" cy="434428"/>
          </a:xfrm>
          <a:prstGeom prst="rect">
            <a:avLst/>
          </a:prstGeom>
          <a:ln w="12700">
            <a:miter lim="400000"/>
          </a:ln>
        </p:spPr>
      </p:pic>
      <p:pic>
        <p:nvPicPr>
          <p:cNvPr id="362" name="pasted-image.png"/>
          <p:cNvPicPr>
            <a:picLocks noChangeAspect="1"/>
          </p:cNvPicPr>
          <p:nvPr/>
        </p:nvPicPr>
        <p:blipFill>
          <a:blip r:embed="rId3">
            <a:extLst/>
          </a:blip>
          <a:stretch>
            <a:fillRect/>
          </a:stretch>
        </p:blipFill>
        <p:spPr>
          <a:xfrm>
            <a:off x="6010665" y="2499742"/>
            <a:ext cx="434428" cy="434428"/>
          </a:xfrm>
          <a:prstGeom prst="rect">
            <a:avLst/>
          </a:prstGeom>
          <a:ln w="12700">
            <a:miter lim="400000"/>
          </a:ln>
        </p:spPr>
      </p:pic>
      <p:pic>
        <p:nvPicPr>
          <p:cNvPr id="363" name="pasted-image.png"/>
          <p:cNvPicPr>
            <a:picLocks noChangeAspect="1"/>
          </p:cNvPicPr>
          <p:nvPr/>
        </p:nvPicPr>
        <p:blipFill>
          <a:blip r:embed="rId3">
            <a:extLst/>
          </a:blip>
          <a:stretch>
            <a:fillRect/>
          </a:stretch>
        </p:blipFill>
        <p:spPr>
          <a:xfrm>
            <a:off x="6477970" y="2499742"/>
            <a:ext cx="434428" cy="434428"/>
          </a:xfrm>
          <a:prstGeom prst="rect">
            <a:avLst/>
          </a:prstGeom>
          <a:ln w="12700">
            <a:miter lim="400000"/>
          </a:ln>
        </p:spPr>
      </p:pic>
      <p:pic>
        <p:nvPicPr>
          <p:cNvPr id="364" name="pasted-image.png"/>
          <p:cNvPicPr>
            <a:picLocks noChangeAspect="1"/>
          </p:cNvPicPr>
          <p:nvPr/>
        </p:nvPicPr>
        <p:blipFill>
          <a:blip r:embed="rId3">
            <a:extLst/>
          </a:blip>
          <a:stretch>
            <a:fillRect/>
          </a:stretch>
        </p:blipFill>
        <p:spPr>
          <a:xfrm>
            <a:off x="5543360" y="2499742"/>
            <a:ext cx="434428" cy="434428"/>
          </a:xfrm>
          <a:prstGeom prst="rect">
            <a:avLst/>
          </a:prstGeom>
          <a:ln w="12700">
            <a:miter lim="400000"/>
          </a:ln>
        </p:spPr>
      </p:pic>
      <p:pic>
        <p:nvPicPr>
          <p:cNvPr id="365" name="pasted-image.png"/>
          <p:cNvPicPr>
            <a:picLocks noChangeAspect="1"/>
          </p:cNvPicPr>
          <p:nvPr/>
        </p:nvPicPr>
        <p:blipFill>
          <a:blip r:embed="rId3">
            <a:extLst/>
          </a:blip>
          <a:stretch>
            <a:fillRect/>
          </a:stretch>
        </p:blipFill>
        <p:spPr>
          <a:xfrm>
            <a:off x="2639600" y="1850018"/>
            <a:ext cx="434428" cy="434428"/>
          </a:xfrm>
          <a:prstGeom prst="rect">
            <a:avLst/>
          </a:prstGeom>
          <a:ln w="12700">
            <a:miter lim="400000"/>
          </a:ln>
        </p:spPr>
      </p:pic>
      <p:pic>
        <p:nvPicPr>
          <p:cNvPr id="366" name="pasted-image.png"/>
          <p:cNvPicPr>
            <a:picLocks noChangeAspect="1"/>
          </p:cNvPicPr>
          <p:nvPr/>
        </p:nvPicPr>
        <p:blipFill>
          <a:blip r:embed="rId3">
            <a:extLst/>
          </a:blip>
          <a:stretch>
            <a:fillRect/>
          </a:stretch>
        </p:blipFill>
        <p:spPr>
          <a:xfrm>
            <a:off x="3574210" y="1850018"/>
            <a:ext cx="434428" cy="434428"/>
          </a:xfrm>
          <a:prstGeom prst="rect">
            <a:avLst/>
          </a:prstGeom>
          <a:ln w="12700">
            <a:miter lim="400000"/>
          </a:ln>
        </p:spPr>
      </p:pic>
      <p:pic>
        <p:nvPicPr>
          <p:cNvPr id="367" name="pasted-image.png"/>
          <p:cNvPicPr>
            <a:picLocks noChangeAspect="1"/>
          </p:cNvPicPr>
          <p:nvPr/>
        </p:nvPicPr>
        <p:blipFill>
          <a:blip r:embed="rId3">
            <a:extLst/>
          </a:blip>
          <a:stretch>
            <a:fillRect/>
          </a:stretch>
        </p:blipFill>
        <p:spPr>
          <a:xfrm>
            <a:off x="4041515" y="1850018"/>
            <a:ext cx="434428" cy="434428"/>
          </a:xfrm>
          <a:prstGeom prst="rect">
            <a:avLst/>
          </a:prstGeom>
          <a:ln w="12700">
            <a:miter lim="400000"/>
          </a:ln>
        </p:spPr>
      </p:pic>
      <p:pic>
        <p:nvPicPr>
          <p:cNvPr id="368" name="pasted-image.png"/>
          <p:cNvPicPr>
            <a:picLocks noChangeAspect="1"/>
          </p:cNvPicPr>
          <p:nvPr/>
        </p:nvPicPr>
        <p:blipFill>
          <a:blip r:embed="rId3">
            <a:extLst/>
          </a:blip>
          <a:stretch>
            <a:fillRect/>
          </a:stretch>
        </p:blipFill>
        <p:spPr>
          <a:xfrm>
            <a:off x="3106905" y="1850018"/>
            <a:ext cx="434428" cy="434428"/>
          </a:xfrm>
          <a:prstGeom prst="rect">
            <a:avLst/>
          </a:prstGeom>
          <a:ln w="12700">
            <a:miter lim="400000"/>
          </a:ln>
        </p:spPr>
      </p:pic>
      <p:sp>
        <p:nvSpPr>
          <p:cNvPr id="369" name="Shape 369"/>
          <p:cNvSpPr/>
          <p:nvPr/>
        </p:nvSpPr>
        <p:spPr>
          <a:xfrm>
            <a:off x="828212" y="2284445"/>
            <a:ext cx="1138659" cy="1"/>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70" name="Shape 370"/>
          <p:cNvSpPr/>
          <p:nvPr/>
        </p:nvSpPr>
        <p:spPr>
          <a:xfrm>
            <a:off x="1003522" y="1891901"/>
            <a:ext cx="942862"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Develop</a:t>
            </a:r>
          </a:p>
        </p:txBody>
      </p:sp>
      <p:sp>
        <p:nvSpPr>
          <p:cNvPr id="371" name="Shape 371"/>
          <p:cNvSpPr/>
          <p:nvPr/>
        </p:nvSpPr>
        <p:spPr>
          <a:xfrm flipV="1">
            <a:off x="1950936" y="1974709"/>
            <a:ext cx="679839" cy="313867"/>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72" name="Shape 372"/>
          <p:cNvSpPr/>
          <p:nvPr/>
        </p:nvSpPr>
        <p:spPr>
          <a:xfrm>
            <a:off x="2624208" y="1969418"/>
            <a:ext cx="2079364" cy="1"/>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73" name="Shape 373"/>
          <p:cNvSpPr/>
          <p:nvPr/>
        </p:nvSpPr>
        <p:spPr>
          <a:xfrm>
            <a:off x="2639600" y="1571444"/>
            <a:ext cx="2048581"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Release Candidate</a:t>
            </a:r>
          </a:p>
        </p:txBody>
      </p:sp>
      <p:sp>
        <p:nvSpPr>
          <p:cNvPr id="374" name="Shape 374"/>
          <p:cNvSpPr/>
          <p:nvPr/>
        </p:nvSpPr>
        <p:spPr>
          <a:xfrm flipH="1" flipV="1">
            <a:off x="4713211" y="1988926"/>
            <a:ext cx="308505" cy="616439"/>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75" name="Shape 375"/>
          <p:cNvSpPr/>
          <p:nvPr/>
        </p:nvSpPr>
        <p:spPr>
          <a:xfrm flipH="1" flipV="1">
            <a:off x="5034488" y="2595863"/>
            <a:ext cx="1739642" cy="1"/>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376" name="Shape 376"/>
          <p:cNvSpPr/>
          <p:nvPr/>
        </p:nvSpPr>
        <p:spPr>
          <a:xfrm>
            <a:off x="5377054" y="2221600"/>
            <a:ext cx="802777"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Master</a:t>
            </a: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hape 379"/>
          <p:cNvSpPr>
            <a:spLocks noGrp="1"/>
          </p:cNvSpPr>
          <p:nvPr>
            <p:ph type="body" sz="quarter" idx="1"/>
          </p:nvPr>
        </p:nvSpPr>
        <p:spPr>
          <a:prstGeom prst="rect">
            <a:avLst/>
          </a:prstGeom>
        </p:spPr>
        <p:txBody>
          <a:bodyPr/>
          <a:lstStyle/>
          <a:p>
            <a:endParaRPr/>
          </a:p>
        </p:txBody>
      </p:sp>
      <p:sp>
        <p:nvSpPr>
          <p:cNvPr id="378" name="Shape 378"/>
          <p:cNvSpPr>
            <a:spLocks noGrp="1"/>
          </p:cNvSpPr>
          <p:nvPr>
            <p:ph type="title"/>
          </p:nvPr>
        </p:nvSpPr>
        <p:spPr>
          <a:prstGeom prst="rect">
            <a:avLst/>
          </a:prstGeom>
        </p:spPr>
        <p:txBody>
          <a:bodyPr>
            <a:normAutofit/>
          </a:bodyPr>
          <a:lstStyle/>
          <a:p>
            <a:pPr defTabSz="205739">
              <a:defRPr sz="1619"/>
            </a:pPr>
            <a:endParaRPr/>
          </a:p>
        </p:txBody>
      </p:sp>
      <p:pic>
        <p:nvPicPr>
          <p:cNvPr id="380" name="pasted-image.png"/>
          <p:cNvPicPr>
            <a:picLocks noChangeAspect="1"/>
          </p:cNvPicPr>
          <p:nvPr/>
        </p:nvPicPr>
        <p:blipFill>
          <a:blip r:embed="rId3">
            <a:extLst/>
          </a:blip>
          <a:stretch>
            <a:fillRect/>
          </a:stretch>
        </p:blipFill>
        <p:spPr>
          <a:xfrm>
            <a:off x="-53567" y="0"/>
            <a:ext cx="9225734" cy="5289119"/>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 name="pasted-image.png"/>
          <p:cNvPicPr>
            <a:picLocks noChangeAspect="1"/>
          </p:cNvPicPr>
          <p:nvPr/>
        </p:nvPicPr>
        <p:blipFill>
          <a:blip r:embed="rId3">
            <a:extLst/>
          </a:blip>
          <a:stretch>
            <a:fillRect/>
          </a:stretch>
        </p:blipFill>
        <p:spPr>
          <a:xfrm>
            <a:off x="3364822" y="1364573"/>
            <a:ext cx="2414355" cy="2414354"/>
          </a:xfrm>
          <a:prstGeom prst="rect">
            <a:avLst/>
          </a:prstGeom>
          <a:ln w="12700">
            <a:miter lim="400000"/>
          </a:ln>
        </p:spPr>
      </p:pic>
      <p:sp>
        <p:nvSpPr>
          <p:cNvPr id="383" name="Shape 383"/>
          <p:cNvSpPr/>
          <p:nvPr/>
        </p:nvSpPr>
        <p:spPr>
          <a:xfrm>
            <a:off x="1840804" y="4011910"/>
            <a:ext cx="5462391" cy="70788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sz="4000" b="1" dirty="0"/>
              <a:t>Increased Time to deploy</a:t>
            </a: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p:cNvSpPr>
          <p:nvPr>
            <p:ph type="title"/>
          </p:nvPr>
        </p:nvSpPr>
        <p:spPr>
          <a:xfrm>
            <a:off x="1475656" y="2283718"/>
            <a:ext cx="7066650" cy="1894387"/>
          </a:xfrm>
          <a:prstGeom prst="rect">
            <a:avLst/>
          </a:prstGeom>
        </p:spPr>
        <p:txBody>
          <a:bodyPr>
            <a:noAutofit/>
          </a:bodyPr>
          <a:lstStyle>
            <a:lvl1pPr defTabSz="365760">
              <a:defRPr sz="2880"/>
            </a:lvl1pPr>
          </a:lstStyle>
          <a:p>
            <a:r>
              <a:rPr sz="4000" b="1" dirty="0"/>
              <a:t>What did I want improved ? </a:t>
            </a: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body" sz="quarter" idx="1"/>
          </p:nvPr>
        </p:nvSpPr>
        <p:spPr>
          <a:xfrm>
            <a:off x="125660" y="1715434"/>
            <a:ext cx="8439269" cy="2889696"/>
          </a:xfrm>
          <a:prstGeom prst="rect">
            <a:avLst/>
          </a:prstGeom>
        </p:spPr>
        <p:txBody>
          <a:bodyPr>
            <a:noAutofit/>
          </a:bodyPr>
          <a:lstStyle/>
          <a:p>
            <a:r>
              <a:rPr sz="2000" dirty="0"/>
              <a:t>Say goodbye to long and tense integrations</a:t>
            </a:r>
          </a:p>
          <a:p>
            <a:r>
              <a:rPr sz="2000" dirty="0"/>
              <a:t>Increase visibility which enables greater communication</a:t>
            </a:r>
          </a:p>
          <a:p>
            <a:r>
              <a:rPr sz="2000" dirty="0"/>
              <a:t>Catch issues fast and nip them in the bud</a:t>
            </a:r>
          </a:p>
          <a:p>
            <a:r>
              <a:rPr sz="2000" dirty="0"/>
              <a:t>Proceed in the confidence you’re building on a solid foundation</a:t>
            </a:r>
          </a:p>
          <a:p>
            <a:r>
              <a:rPr sz="2000" dirty="0"/>
              <a:t>Reduce integration problems allowing </a:t>
            </a:r>
            <a:r>
              <a:rPr sz="2000" dirty="0" smtClean="0"/>
              <a:t>deliver</a:t>
            </a:r>
            <a:r>
              <a:rPr lang="en-GB" sz="2000" dirty="0" smtClean="0"/>
              <a:t>y of</a:t>
            </a:r>
            <a:r>
              <a:rPr sz="2000" dirty="0" smtClean="0"/>
              <a:t> </a:t>
            </a:r>
            <a:r>
              <a:rPr sz="2000" dirty="0"/>
              <a:t>software more rapidly</a:t>
            </a:r>
          </a:p>
        </p:txBody>
      </p:sp>
      <p:sp>
        <p:nvSpPr>
          <p:cNvPr id="150" name="Shape 150"/>
          <p:cNvSpPr>
            <a:spLocks noGrp="1"/>
          </p:cNvSpPr>
          <p:nvPr>
            <p:ph type="title"/>
          </p:nvPr>
        </p:nvSpPr>
        <p:spPr>
          <a:xfrm>
            <a:off x="125660" y="156202"/>
            <a:ext cx="4550697" cy="599480"/>
          </a:xfrm>
          <a:prstGeom prst="rect">
            <a:avLst/>
          </a:prstGeom>
        </p:spPr>
        <p:txBody>
          <a:bodyPr>
            <a:noAutofit/>
          </a:bodyPr>
          <a:lstStyle>
            <a:lvl1pPr defTabSz="306324">
              <a:defRPr sz="2144"/>
            </a:lvl1pPr>
          </a:lstStyle>
          <a:p>
            <a:r>
              <a:rPr sz="4000" b="1" dirty="0"/>
              <a:t>Benefits </a:t>
            </a: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ular Callout 7"/>
          <p:cNvSpPr/>
          <p:nvPr/>
        </p:nvSpPr>
        <p:spPr>
          <a:xfrm>
            <a:off x="1222701" y="2246656"/>
            <a:ext cx="1875295" cy="1005472"/>
          </a:xfrm>
          <a:prstGeom prst="wedgeRoundRectCallout">
            <a:avLst>
              <a:gd name="adj1" fmla="val -7197"/>
              <a:gd name="adj2" fmla="val 94098"/>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5" name="Rounded Rectangular Callout 4"/>
          <p:cNvSpPr/>
          <p:nvPr/>
        </p:nvSpPr>
        <p:spPr>
          <a:xfrm>
            <a:off x="2845524" y="1332411"/>
            <a:ext cx="3213463" cy="1416983"/>
          </a:xfrm>
          <a:prstGeom prst="wedgeRoundRectCallout">
            <a:avLst>
              <a:gd name="adj1" fmla="val -8909"/>
              <a:gd name="adj2" fmla="val 77250"/>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4" name="TextBox 3"/>
          <p:cNvSpPr txBox="1"/>
          <p:nvPr/>
        </p:nvSpPr>
        <p:spPr>
          <a:xfrm>
            <a:off x="3052353" y="1625404"/>
            <a:ext cx="2799803"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smtClean="0">
                <a:ln>
                  <a:noFill/>
                </a:ln>
                <a:solidFill>
                  <a:srgbClr val="636466"/>
                </a:solidFill>
                <a:effectLst/>
                <a:uFillTx/>
                <a:latin typeface="+mn-lt"/>
                <a:ea typeface="+mn-ea"/>
                <a:cs typeface="+mn-cs"/>
                <a:sym typeface="Arial"/>
              </a:rPr>
              <a:t>Feedback</a:t>
            </a:r>
            <a:endParaRPr kumimoji="0" lang="en-US" sz="4800" b="0" i="0" u="none" strike="noStrike" cap="none" spc="0" normalizeH="0" baseline="0" dirty="0">
              <a:ln>
                <a:noFill/>
              </a:ln>
              <a:solidFill>
                <a:srgbClr val="636466"/>
              </a:solidFill>
              <a:effectLst/>
              <a:uFillTx/>
              <a:latin typeface="+mn-lt"/>
              <a:ea typeface="+mn-ea"/>
              <a:cs typeface="+mn-cs"/>
              <a:sym typeface="Arial"/>
            </a:endParaRPr>
          </a:p>
        </p:txBody>
      </p:sp>
      <p:sp>
        <p:nvSpPr>
          <p:cNvPr id="6" name="Rounded Rectangular Callout 5"/>
          <p:cNvSpPr/>
          <p:nvPr/>
        </p:nvSpPr>
        <p:spPr>
          <a:xfrm>
            <a:off x="5532895" y="2393156"/>
            <a:ext cx="1875295" cy="1005472"/>
          </a:xfrm>
          <a:prstGeom prst="wedgeRoundRectCallout">
            <a:avLst>
              <a:gd name="adj1" fmla="val 8919"/>
              <a:gd name="adj2" fmla="val 82538"/>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9" name="TextBox 8"/>
          <p:cNvSpPr txBox="1"/>
          <p:nvPr/>
        </p:nvSpPr>
        <p:spPr>
          <a:xfrm>
            <a:off x="1280068" y="2465629"/>
            <a:ext cx="167289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636466"/>
                </a:solidFill>
                <a:effectLst/>
                <a:uFillTx/>
                <a:latin typeface="+mn-lt"/>
                <a:ea typeface="+mn-ea"/>
                <a:cs typeface="+mn-cs"/>
                <a:sym typeface="Arial"/>
              </a:rPr>
              <a:t>Feedback</a:t>
            </a:r>
            <a:endParaRPr kumimoji="0" lang="en-US" sz="2800" b="0" i="0" u="none" strike="noStrike" cap="none" spc="0" normalizeH="0" baseline="0" dirty="0">
              <a:ln>
                <a:noFill/>
              </a:ln>
              <a:solidFill>
                <a:srgbClr val="636466"/>
              </a:solidFill>
              <a:effectLst/>
              <a:uFillTx/>
              <a:latin typeface="+mn-lt"/>
              <a:ea typeface="+mn-ea"/>
              <a:cs typeface="+mn-cs"/>
              <a:sym typeface="Arial"/>
            </a:endParaRPr>
          </a:p>
        </p:txBody>
      </p:sp>
      <p:sp>
        <p:nvSpPr>
          <p:cNvPr id="10" name="TextBox 9"/>
          <p:cNvSpPr txBox="1"/>
          <p:nvPr/>
        </p:nvSpPr>
        <p:spPr>
          <a:xfrm>
            <a:off x="5657808" y="2638508"/>
            <a:ext cx="167289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636466"/>
                </a:solidFill>
                <a:effectLst/>
                <a:uFillTx/>
                <a:latin typeface="+mn-lt"/>
                <a:ea typeface="+mn-ea"/>
                <a:cs typeface="+mn-cs"/>
                <a:sym typeface="Arial"/>
              </a:rPr>
              <a:t>Feedback</a:t>
            </a:r>
            <a:endParaRPr kumimoji="0" lang="en-US" sz="2800" b="0" i="0" u="none" strike="noStrike" cap="none" spc="0" normalizeH="0" baseline="0" dirty="0">
              <a:ln>
                <a:noFill/>
              </a:ln>
              <a:solidFill>
                <a:srgbClr val="636466"/>
              </a:solidFill>
              <a:effectLst/>
              <a:uFillTx/>
              <a:latin typeface="+mn-lt"/>
              <a:ea typeface="+mn-ea"/>
              <a:cs typeface="+mn-cs"/>
              <a:sym typeface="Arial"/>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748937" y="1515291"/>
            <a:ext cx="1654629" cy="1524000"/>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5" name="TextBox 4"/>
          <p:cNvSpPr txBox="1"/>
          <p:nvPr/>
        </p:nvSpPr>
        <p:spPr>
          <a:xfrm>
            <a:off x="1039566" y="1846405"/>
            <a:ext cx="1073369" cy="861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smtClean="0">
                <a:ln>
                  <a:noFill/>
                </a:ln>
                <a:solidFill>
                  <a:srgbClr val="636466"/>
                </a:solidFill>
                <a:effectLst/>
                <a:uFillTx/>
                <a:latin typeface="+mn-lt"/>
                <a:ea typeface="+mn-ea"/>
                <a:cs typeface="+mn-cs"/>
                <a:sym typeface="Arial"/>
              </a:rPr>
              <a:t>Time </a:t>
            </a:r>
          </a:p>
          <a:p>
            <a:pPr marL="0" marR="0" indent="0" algn="ctr" defTabSz="4572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smtClean="0">
                <a:ln>
                  <a:noFill/>
                </a:ln>
                <a:solidFill>
                  <a:srgbClr val="636466"/>
                </a:solidFill>
                <a:effectLst/>
                <a:uFillTx/>
                <a:latin typeface="+mn-lt"/>
                <a:ea typeface="+mn-ea"/>
                <a:cs typeface="+mn-cs"/>
                <a:sym typeface="Arial"/>
              </a:rPr>
              <a:t>started</a:t>
            </a:r>
            <a:endParaRPr kumimoji="0" lang="en-US" sz="2500" b="0" i="0" u="none" strike="noStrike" cap="none" spc="0" normalizeH="0" baseline="0" dirty="0">
              <a:ln>
                <a:noFill/>
              </a:ln>
              <a:solidFill>
                <a:srgbClr val="636466"/>
              </a:solidFill>
              <a:effectLst/>
              <a:uFillTx/>
              <a:latin typeface="+mn-lt"/>
              <a:ea typeface="+mn-ea"/>
              <a:cs typeface="+mn-cs"/>
              <a:sym typeface="Arial"/>
            </a:endParaRPr>
          </a:p>
        </p:txBody>
      </p:sp>
      <p:sp>
        <p:nvSpPr>
          <p:cNvPr id="10" name="Oval 9"/>
          <p:cNvSpPr/>
          <p:nvPr/>
        </p:nvSpPr>
        <p:spPr>
          <a:xfrm>
            <a:off x="3339737" y="1515291"/>
            <a:ext cx="1654629" cy="1524000"/>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11" name="TextBox 10"/>
          <p:cNvSpPr txBox="1"/>
          <p:nvPr/>
        </p:nvSpPr>
        <p:spPr>
          <a:xfrm>
            <a:off x="3506894" y="1654044"/>
            <a:ext cx="1405191" cy="12464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smtClean="0">
                <a:ln>
                  <a:noFill/>
                </a:ln>
                <a:solidFill>
                  <a:srgbClr val="636466"/>
                </a:solidFill>
                <a:effectLst/>
                <a:uFillTx/>
                <a:latin typeface="+mn-lt"/>
                <a:ea typeface="+mn-ea"/>
                <a:cs typeface="+mn-cs"/>
                <a:sym typeface="Arial"/>
              </a:rPr>
              <a:t>Time </a:t>
            </a:r>
          </a:p>
          <a:p>
            <a:pPr marL="0" marR="0" indent="0" algn="ctr" defTabSz="4572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smtClean="0">
                <a:ln>
                  <a:noFill/>
                </a:ln>
                <a:solidFill>
                  <a:srgbClr val="636466"/>
                </a:solidFill>
                <a:effectLst/>
                <a:uFillTx/>
                <a:latin typeface="+mn-lt"/>
                <a:ea typeface="+mn-ea"/>
                <a:cs typeface="+mn-cs"/>
                <a:sym typeface="Arial"/>
              </a:rPr>
              <a:t>Feedback </a:t>
            </a:r>
          </a:p>
          <a:p>
            <a:pPr marL="0" marR="0" indent="0" algn="ctr" defTabSz="4572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smtClean="0">
                <a:ln>
                  <a:noFill/>
                </a:ln>
                <a:solidFill>
                  <a:srgbClr val="636466"/>
                </a:solidFill>
                <a:effectLst/>
                <a:uFillTx/>
                <a:latin typeface="+mn-lt"/>
                <a:ea typeface="+mn-ea"/>
                <a:cs typeface="+mn-cs"/>
                <a:sym typeface="Arial"/>
              </a:rPr>
              <a:t>given</a:t>
            </a:r>
            <a:endParaRPr kumimoji="0" lang="en-US" sz="2500" b="0" i="0" u="none" strike="noStrike" cap="none" spc="0" normalizeH="0" baseline="0" dirty="0">
              <a:ln>
                <a:noFill/>
              </a:ln>
              <a:solidFill>
                <a:srgbClr val="636466"/>
              </a:solidFill>
              <a:effectLst/>
              <a:uFillTx/>
              <a:latin typeface="+mn-lt"/>
              <a:ea typeface="+mn-ea"/>
              <a:cs typeface="+mn-cs"/>
              <a:sym typeface="Arial"/>
            </a:endParaRPr>
          </a:p>
        </p:txBody>
      </p:sp>
      <p:sp>
        <p:nvSpPr>
          <p:cNvPr id="12" name="TextBox 11"/>
          <p:cNvSpPr txBox="1"/>
          <p:nvPr/>
        </p:nvSpPr>
        <p:spPr>
          <a:xfrm>
            <a:off x="5202716" y="1307796"/>
            <a:ext cx="991616"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0" b="0" i="0" u="none" strike="noStrike" cap="none" spc="0" normalizeH="0" baseline="0" smtClean="0">
                <a:ln>
                  <a:noFill/>
                </a:ln>
                <a:solidFill>
                  <a:srgbClr val="636466"/>
                </a:solidFill>
                <a:effectLst/>
                <a:uFillTx/>
                <a:latin typeface="+mn-lt"/>
                <a:ea typeface="+mn-ea"/>
                <a:cs typeface="+mn-cs"/>
                <a:sym typeface="Arial"/>
              </a:rPr>
              <a:t>=</a:t>
            </a:r>
            <a:endParaRPr kumimoji="0" lang="en-US" sz="12000" b="0" i="0" u="none" strike="noStrike" cap="none" spc="0" normalizeH="0" baseline="0" dirty="0">
              <a:ln>
                <a:noFill/>
              </a:ln>
              <a:solidFill>
                <a:srgbClr val="636466"/>
              </a:solidFill>
              <a:effectLst/>
              <a:uFillTx/>
              <a:latin typeface="+mn-lt"/>
              <a:ea typeface="+mn-ea"/>
              <a:cs typeface="+mn-cs"/>
              <a:sym typeface="Arial"/>
            </a:endParaRPr>
          </a:p>
        </p:txBody>
      </p:sp>
      <p:sp>
        <p:nvSpPr>
          <p:cNvPr id="13" name="Oval 12"/>
          <p:cNvSpPr/>
          <p:nvPr/>
        </p:nvSpPr>
        <p:spPr>
          <a:xfrm>
            <a:off x="6505303" y="1599355"/>
            <a:ext cx="1654629" cy="1524000"/>
          </a:xfrm>
          <a:prstGeom prst="ellipse">
            <a:avLst/>
          </a:prstGeom>
          <a:solidFill>
            <a:srgbClr val="92D05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14" name="TextBox 13"/>
          <p:cNvSpPr txBox="1"/>
          <p:nvPr/>
        </p:nvSpPr>
        <p:spPr>
          <a:xfrm>
            <a:off x="6571999" y="1930469"/>
            <a:ext cx="1587933" cy="861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smtClean="0">
                <a:ln>
                  <a:noFill/>
                </a:ln>
                <a:solidFill>
                  <a:srgbClr val="636466"/>
                </a:solidFill>
                <a:effectLst/>
                <a:uFillTx/>
                <a:latin typeface="+mn-lt"/>
                <a:ea typeface="+mn-ea"/>
                <a:cs typeface="+mn-cs"/>
                <a:sym typeface="Arial"/>
              </a:rPr>
              <a:t>Feedback </a:t>
            </a:r>
          </a:p>
          <a:p>
            <a:pPr marL="0" marR="0" indent="0" algn="ctr" defTabSz="4572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smtClean="0">
                <a:ln>
                  <a:noFill/>
                </a:ln>
                <a:solidFill>
                  <a:srgbClr val="636466"/>
                </a:solidFill>
                <a:effectLst/>
                <a:uFillTx/>
                <a:latin typeface="+mn-lt"/>
                <a:ea typeface="+mn-ea"/>
                <a:cs typeface="+mn-cs"/>
                <a:sym typeface="Arial"/>
              </a:rPr>
              <a:t>time</a:t>
            </a:r>
            <a:endParaRPr kumimoji="0" lang="en-US" sz="2500" b="0" i="0" u="none" strike="noStrike" cap="none" spc="0" normalizeH="0" baseline="0" dirty="0">
              <a:ln>
                <a:noFill/>
              </a:ln>
              <a:solidFill>
                <a:srgbClr val="636466"/>
              </a:solidFill>
              <a:effectLst/>
              <a:uFillTx/>
              <a:latin typeface="+mn-lt"/>
              <a:ea typeface="+mn-ea"/>
              <a:cs typeface="+mn-cs"/>
              <a:sym typeface="Arial"/>
            </a:endParaRPr>
          </a:p>
        </p:txBody>
      </p:sp>
      <p:cxnSp>
        <p:nvCxnSpPr>
          <p:cNvPr id="3" name="Straight Connector 2"/>
          <p:cNvCxnSpPr/>
          <p:nvPr/>
        </p:nvCxnSpPr>
        <p:spPr>
          <a:xfrm>
            <a:off x="2555776" y="2287331"/>
            <a:ext cx="504056" cy="0"/>
          </a:xfrm>
          <a:prstGeom prst="line">
            <a:avLst/>
          </a:prstGeom>
          <a:ln w="127000">
            <a:solidFill>
              <a:srgbClr val="5E5F6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p:cNvSpPr>
          <p:nvPr>
            <p:ph type="body" sz="quarter" idx="1"/>
          </p:nvPr>
        </p:nvSpPr>
        <p:spPr>
          <a:xfrm>
            <a:off x="179512" y="1923678"/>
            <a:ext cx="6516554" cy="3925459"/>
          </a:xfrm>
          <a:prstGeom prst="rect">
            <a:avLst/>
          </a:prstGeom>
        </p:spPr>
        <p:txBody>
          <a:bodyPr/>
          <a:lstStyle/>
          <a:p>
            <a:r>
              <a:rPr dirty="0"/>
              <a:t>Cognitive load &amp; Human retention</a:t>
            </a:r>
          </a:p>
          <a:p>
            <a:r>
              <a:rPr dirty="0"/>
              <a:t>Project flow</a:t>
            </a:r>
          </a:p>
          <a:p>
            <a:r>
              <a:rPr dirty="0"/>
              <a:t>Validation</a:t>
            </a:r>
          </a:p>
        </p:txBody>
      </p:sp>
      <p:sp>
        <p:nvSpPr>
          <p:cNvPr id="393" name="Shape 393"/>
          <p:cNvSpPr>
            <a:spLocks noGrp="1"/>
          </p:cNvSpPr>
          <p:nvPr>
            <p:ph type="title"/>
          </p:nvPr>
        </p:nvSpPr>
        <p:spPr>
          <a:xfrm>
            <a:off x="24043" y="123478"/>
            <a:ext cx="5914522" cy="1246315"/>
          </a:xfrm>
          <a:prstGeom prst="rect">
            <a:avLst/>
          </a:prstGeom>
        </p:spPr>
        <p:txBody>
          <a:bodyPr>
            <a:noAutofit/>
          </a:bodyPr>
          <a:lstStyle/>
          <a:p>
            <a:pPr lvl="1" defTabSz="306324">
              <a:defRPr sz="2144"/>
            </a:pPr>
            <a:r>
              <a:rPr sz="4000" b="1" dirty="0">
                <a:latin typeface="+mj-lt"/>
              </a:rPr>
              <a:t>Feedback </a:t>
            </a:r>
            <a:r>
              <a:rPr sz="4000" b="1" dirty="0" smtClean="0">
                <a:latin typeface="+mj-lt"/>
              </a:rPr>
              <a:t>Time</a:t>
            </a:r>
            <a:endParaRPr sz="4000" b="1" dirty="0">
              <a:latin typeface="+mj-lt"/>
            </a:endParaRP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xfrm>
            <a:off x="14736" y="123478"/>
            <a:ext cx="5181124" cy="708103"/>
          </a:xfrm>
          <a:prstGeom prst="rect">
            <a:avLst/>
          </a:prstGeom>
        </p:spPr>
        <p:txBody>
          <a:bodyPr>
            <a:noAutofit/>
          </a:bodyPr>
          <a:lstStyle>
            <a:lvl1pPr defTabSz="306324">
              <a:defRPr sz="2144"/>
            </a:lvl1pPr>
          </a:lstStyle>
          <a:p>
            <a:r>
              <a:rPr sz="4000" b="1" dirty="0"/>
              <a:t>Feedback from who ?</a:t>
            </a:r>
          </a:p>
        </p:txBody>
      </p:sp>
      <p:pic>
        <p:nvPicPr>
          <p:cNvPr id="397" name="pasted-image.png"/>
          <p:cNvPicPr>
            <a:picLocks noChangeAspect="1"/>
          </p:cNvPicPr>
          <p:nvPr/>
        </p:nvPicPr>
        <p:blipFill>
          <a:blip r:embed="rId3">
            <a:extLst/>
          </a:blip>
          <a:stretch>
            <a:fillRect/>
          </a:stretch>
        </p:blipFill>
        <p:spPr>
          <a:xfrm>
            <a:off x="543983" y="1969698"/>
            <a:ext cx="1204103" cy="1204104"/>
          </a:xfrm>
          <a:prstGeom prst="rect">
            <a:avLst/>
          </a:prstGeom>
          <a:ln w="12700">
            <a:miter lim="400000"/>
          </a:ln>
        </p:spPr>
      </p:pic>
      <p:pic>
        <p:nvPicPr>
          <p:cNvPr id="398" name="pasted-image.png"/>
          <p:cNvPicPr>
            <a:picLocks noChangeAspect="1"/>
          </p:cNvPicPr>
          <p:nvPr/>
        </p:nvPicPr>
        <p:blipFill>
          <a:blip r:embed="rId4">
            <a:extLst/>
          </a:blip>
          <a:stretch>
            <a:fillRect/>
          </a:stretch>
        </p:blipFill>
        <p:spPr>
          <a:xfrm>
            <a:off x="2000250" y="1664113"/>
            <a:ext cx="1997720" cy="1997721"/>
          </a:xfrm>
          <a:prstGeom prst="rect">
            <a:avLst/>
          </a:prstGeom>
          <a:ln w="12700">
            <a:miter lim="400000"/>
          </a:ln>
        </p:spPr>
      </p:pic>
      <p:pic>
        <p:nvPicPr>
          <p:cNvPr id="399" name="pasted-image.png"/>
          <p:cNvPicPr>
            <a:picLocks noChangeAspect="1"/>
          </p:cNvPicPr>
          <p:nvPr/>
        </p:nvPicPr>
        <p:blipFill>
          <a:blip r:embed="rId4">
            <a:extLst/>
          </a:blip>
          <a:stretch>
            <a:fillRect/>
          </a:stretch>
        </p:blipFill>
        <p:spPr>
          <a:xfrm>
            <a:off x="4320116" y="1664113"/>
            <a:ext cx="1997721" cy="1997721"/>
          </a:xfrm>
          <a:prstGeom prst="rect">
            <a:avLst/>
          </a:prstGeom>
          <a:ln w="12700">
            <a:miter lim="400000"/>
          </a:ln>
        </p:spPr>
      </p:pic>
      <p:pic>
        <p:nvPicPr>
          <p:cNvPr id="400" name="pasted-image.png"/>
          <p:cNvPicPr>
            <a:picLocks noChangeAspect="1"/>
          </p:cNvPicPr>
          <p:nvPr/>
        </p:nvPicPr>
        <p:blipFill>
          <a:blip r:embed="rId5">
            <a:extLst/>
          </a:blip>
          <a:stretch>
            <a:fillRect/>
          </a:stretch>
        </p:blipFill>
        <p:spPr>
          <a:xfrm>
            <a:off x="6639983" y="1606880"/>
            <a:ext cx="2112186" cy="2112187"/>
          </a:xfrm>
          <a:prstGeom prst="rect">
            <a:avLst/>
          </a:prstGeom>
          <a:ln w="12700">
            <a:miter lim="400000"/>
          </a:ln>
        </p:spPr>
      </p:pic>
      <p:sp>
        <p:nvSpPr>
          <p:cNvPr id="401" name="Shape 401"/>
          <p:cNvSpPr/>
          <p:nvPr/>
        </p:nvSpPr>
        <p:spPr>
          <a:xfrm>
            <a:off x="625937" y="3463219"/>
            <a:ext cx="104019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 Team</a:t>
            </a:r>
          </a:p>
        </p:txBody>
      </p:sp>
      <p:sp>
        <p:nvSpPr>
          <p:cNvPr id="402" name="Shape 402"/>
          <p:cNvSpPr/>
          <p:nvPr/>
        </p:nvSpPr>
        <p:spPr>
          <a:xfrm>
            <a:off x="2381511" y="3996619"/>
            <a:ext cx="123519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Team Lead</a:t>
            </a:r>
          </a:p>
        </p:txBody>
      </p:sp>
      <p:sp>
        <p:nvSpPr>
          <p:cNvPr id="403" name="Shape 403"/>
          <p:cNvSpPr/>
          <p:nvPr/>
        </p:nvSpPr>
        <p:spPr>
          <a:xfrm>
            <a:off x="4701378" y="4064352"/>
            <a:ext cx="1323437"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lang="en-US" dirty="0" smtClean="0"/>
              <a:t>Stakeholder</a:t>
            </a:r>
            <a:endParaRPr dirty="0"/>
          </a:p>
        </p:txBody>
      </p:sp>
      <p:sp>
        <p:nvSpPr>
          <p:cNvPr id="404" name="Shape 404"/>
          <p:cNvSpPr/>
          <p:nvPr/>
        </p:nvSpPr>
        <p:spPr>
          <a:xfrm>
            <a:off x="7135851" y="3835752"/>
            <a:ext cx="1120451"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Real User</a:t>
            </a: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p:cNvSpPr>
          <p:nvPr>
            <p:ph type="title"/>
          </p:nvPr>
        </p:nvSpPr>
        <p:spPr>
          <a:prstGeom prst="rect">
            <a:avLst/>
          </a:prstGeom>
        </p:spPr>
        <p:txBody>
          <a:bodyPr>
            <a:normAutofit/>
          </a:bodyPr>
          <a:lstStyle>
            <a:lvl1pPr defTabSz="306324">
              <a:defRPr sz="2144"/>
            </a:lvl1pPr>
          </a:lstStyle>
          <a:p>
            <a:r>
              <a:rPr dirty="0"/>
              <a:t>Why</a:t>
            </a:r>
          </a:p>
        </p:txBody>
      </p:sp>
      <p:sp>
        <p:nvSpPr>
          <p:cNvPr id="447" name="Shape 447"/>
          <p:cNvSpPr/>
          <p:nvPr/>
        </p:nvSpPr>
        <p:spPr>
          <a:xfrm>
            <a:off x="3688713" y="1106902"/>
            <a:ext cx="2964203" cy="2929696"/>
          </a:xfrm>
          <a:prstGeom prst="ellipse">
            <a:avLst/>
          </a:prstGeom>
          <a:solidFill>
            <a:schemeClr val="bg2"/>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448" name="Shape 448"/>
          <p:cNvSpPr/>
          <p:nvPr/>
        </p:nvSpPr>
        <p:spPr>
          <a:xfrm>
            <a:off x="1309994" y="1157308"/>
            <a:ext cx="2964203" cy="2929697"/>
          </a:xfrm>
          <a:prstGeom prst="ellipse">
            <a:avLst/>
          </a:prstGeom>
          <a:solidFill>
            <a:schemeClr val="accent4">
              <a:lumOff val="5833"/>
            </a:schemeClr>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449" name="Shape 449"/>
          <p:cNvSpPr/>
          <p:nvPr/>
        </p:nvSpPr>
        <p:spPr>
          <a:xfrm>
            <a:off x="1825067" y="2437491"/>
            <a:ext cx="1938990"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p>
            <a:r>
              <a:rPr dirty="0"/>
              <a:t>Internal Feedback</a:t>
            </a:r>
          </a:p>
        </p:txBody>
      </p:sp>
      <p:sp>
        <p:nvSpPr>
          <p:cNvPr id="450" name="Shape 450"/>
          <p:cNvSpPr/>
          <p:nvPr/>
        </p:nvSpPr>
        <p:spPr>
          <a:xfrm>
            <a:off x="4404127" y="2387084"/>
            <a:ext cx="2015934"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p>
            <a:r>
              <a:rPr dirty="0"/>
              <a:t>External Feedback</a:t>
            </a: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p:cNvSpPr>
          <p:nvPr>
            <p:ph type="title"/>
          </p:nvPr>
        </p:nvSpPr>
        <p:spPr>
          <a:prstGeom prst="rect">
            <a:avLst/>
          </a:prstGeom>
        </p:spPr>
        <p:txBody>
          <a:bodyPr>
            <a:normAutofit/>
          </a:bodyPr>
          <a:lstStyle>
            <a:lvl1pPr defTabSz="306324">
              <a:defRPr sz="2144"/>
            </a:lvl1pPr>
          </a:lstStyle>
          <a:p>
            <a:r>
              <a:t>Why</a:t>
            </a:r>
          </a:p>
        </p:txBody>
      </p:sp>
      <p:sp>
        <p:nvSpPr>
          <p:cNvPr id="453" name="Shape 453"/>
          <p:cNvSpPr/>
          <p:nvPr/>
        </p:nvSpPr>
        <p:spPr>
          <a:xfrm>
            <a:off x="299607" y="1201425"/>
            <a:ext cx="2964203" cy="2929697"/>
          </a:xfrm>
          <a:prstGeom prst="ellipse">
            <a:avLst/>
          </a:prstGeom>
          <a:solidFill>
            <a:schemeClr val="accent4">
              <a:lumOff val="5833"/>
            </a:schemeClr>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454" name="Shape 454"/>
          <p:cNvSpPr/>
          <p:nvPr/>
        </p:nvSpPr>
        <p:spPr>
          <a:xfrm>
            <a:off x="814680" y="2490942"/>
            <a:ext cx="1934057"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Internal Feedback</a:t>
            </a:r>
          </a:p>
        </p:txBody>
      </p:sp>
      <p:sp>
        <p:nvSpPr>
          <p:cNvPr id="455" name="Shape 455"/>
          <p:cNvSpPr/>
          <p:nvPr/>
        </p:nvSpPr>
        <p:spPr>
          <a:xfrm>
            <a:off x="3220531" y="1501505"/>
            <a:ext cx="154003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Code analysis</a:t>
            </a:r>
          </a:p>
        </p:txBody>
      </p:sp>
      <p:sp>
        <p:nvSpPr>
          <p:cNvPr id="456" name="Shape 456"/>
          <p:cNvSpPr/>
          <p:nvPr/>
        </p:nvSpPr>
        <p:spPr>
          <a:xfrm>
            <a:off x="3522539" y="2041898"/>
            <a:ext cx="2098921"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Acceptance Criteria</a:t>
            </a:r>
          </a:p>
        </p:txBody>
      </p:sp>
      <p:sp>
        <p:nvSpPr>
          <p:cNvPr id="457" name="Shape 457"/>
          <p:cNvSpPr/>
          <p:nvPr/>
        </p:nvSpPr>
        <p:spPr>
          <a:xfrm>
            <a:off x="3522539" y="2666274"/>
            <a:ext cx="2044004"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Exploratory Testing</a:t>
            </a:r>
          </a:p>
        </p:txBody>
      </p:sp>
      <p:sp>
        <p:nvSpPr>
          <p:cNvPr id="458" name="Shape 458"/>
          <p:cNvSpPr/>
          <p:nvPr/>
        </p:nvSpPr>
        <p:spPr>
          <a:xfrm>
            <a:off x="3347864" y="3248731"/>
            <a:ext cx="2044116"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Regression Testing</a:t>
            </a:r>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p:cNvSpPr>
          <p:nvPr>
            <p:ph type="title"/>
          </p:nvPr>
        </p:nvSpPr>
        <p:spPr>
          <a:prstGeom prst="rect">
            <a:avLst/>
          </a:prstGeom>
        </p:spPr>
        <p:txBody>
          <a:bodyPr>
            <a:normAutofit/>
          </a:bodyPr>
          <a:lstStyle>
            <a:lvl1pPr defTabSz="306324">
              <a:defRPr sz="2144"/>
            </a:lvl1pPr>
          </a:lstStyle>
          <a:p>
            <a:r>
              <a:t>Why</a:t>
            </a:r>
          </a:p>
        </p:txBody>
      </p:sp>
      <p:sp>
        <p:nvSpPr>
          <p:cNvPr id="461" name="Shape 461"/>
          <p:cNvSpPr/>
          <p:nvPr/>
        </p:nvSpPr>
        <p:spPr>
          <a:xfrm>
            <a:off x="286296" y="1233902"/>
            <a:ext cx="2964203" cy="2929696"/>
          </a:xfrm>
          <a:prstGeom prst="ellipse">
            <a:avLst/>
          </a:prstGeom>
          <a:solidFill>
            <a:schemeClr val="bg2"/>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462" name="Shape 462"/>
          <p:cNvSpPr/>
          <p:nvPr/>
        </p:nvSpPr>
        <p:spPr>
          <a:xfrm>
            <a:off x="763306" y="2523419"/>
            <a:ext cx="2010183"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External Feedback</a:t>
            </a:r>
          </a:p>
        </p:txBody>
      </p:sp>
      <p:sp>
        <p:nvSpPr>
          <p:cNvPr id="463" name="Shape 463"/>
          <p:cNvSpPr/>
          <p:nvPr/>
        </p:nvSpPr>
        <p:spPr>
          <a:xfrm>
            <a:off x="3419872" y="2087287"/>
            <a:ext cx="315727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dirty="0"/>
              <a:t>Are people using this </a:t>
            </a:r>
            <a:r>
              <a:rPr dirty="0" smtClean="0"/>
              <a:t>feature?</a:t>
            </a:r>
            <a:endParaRPr dirty="0"/>
          </a:p>
        </p:txBody>
      </p:sp>
      <p:sp>
        <p:nvSpPr>
          <p:cNvPr id="464" name="Shape 464"/>
          <p:cNvSpPr/>
          <p:nvPr/>
        </p:nvSpPr>
        <p:spPr>
          <a:xfrm>
            <a:off x="3419872" y="2966779"/>
            <a:ext cx="3721530"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dirty="0"/>
              <a:t>How are people using this </a:t>
            </a:r>
            <a:r>
              <a:rPr dirty="0" smtClean="0"/>
              <a:t>feature? </a:t>
            </a:r>
            <a:endParaRPr dirty="0"/>
          </a:p>
        </p:txBody>
      </p:sp>
      <p:sp>
        <p:nvSpPr>
          <p:cNvPr id="465" name="Shape 465"/>
          <p:cNvSpPr/>
          <p:nvPr/>
        </p:nvSpPr>
        <p:spPr>
          <a:xfrm>
            <a:off x="3129209" y="3600624"/>
            <a:ext cx="354199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dirty="0"/>
              <a:t>Is this feature solving a </a:t>
            </a:r>
            <a:r>
              <a:rPr dirty="0" smtClean="0"/>
              <a:t>problem? </a:t>
            </a:r>
            <a:endParaRPr dirty="0"/>
          </a:p>
        </p:txBody>
      </p:sp>
      <p:sp>
        <p:nvSpPr>
          <p:cNvPr id="466" name="Shape 466"/>
          <p:cNvSpPr/>
          <p:nvPr/>
        </p:nvSpPr>
        <p:spPr>
          <a:xfrm>
            <a:off x="3129209" y="1408401"/>
            <a:ext cx="1913342"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dirty="0"/>
              <a:t>How does it </a:t>
            </a:r>
            <a:r>
              <a:rPr dirty="0" smtClean="0"/>
              <a:t>look?</a:t>
            </a:r>
            <a:endParaRPr dirty="0"/>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8" name="pasted-image.png"/>
          <p:cNvPicPr>
            <a:picLocks noChangeAspect="1"/>
          </p:cNvPicPr>
          <p:nvPr/>
        </p:nvPicPr>
        <p:blipFill>
          <a:blip r:embed="rId3">
            <a:extLst/>
          </a:blip>
          <a:stretch>
            <a:fillRect/>
          </a:stretch>
        </p:blipFill>
        <p:spPr>
          <a:xfrm>
            <a:off x="1591373" y="1966990"/>
            <a:ext cx="1209519" cy="1209520"/>
          </a:xfrm>
          <a:prstGeom prst="rect">
            <a:avLst/>
          </a:prstGeom>
          <a:ln w="12700">
            <a:miter lim="400000"/>
          </a:ln>
        </p:spPr>
      </p:pic>
      <p:sp>
        <p:nvSpPr>
          <p:cNvPr id="469" name="Shape 469"/>
          <p:cNvSpPr/>
          <p:nvPr/>
        </p:nvSpPr>
        <p:spPr>
          <a:xfrm>
            <a:off x="1978918" y="3190294"/>
            <a:ext cx="43442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QA</a:t>
            </a:r>
          </a:p>
        </p:txBody>
      </p:sp>
      <p:pic>
        <p:nvPicPr>
          <p:cNvPr id="470" name="pasted-image.png"/>
          <p:cNvPicPr>
            <a:picLocks noChangeAspect="1"/>
          </p:cNvPicPr>
          <p:nvPr/>
        </p:nvPicPr>
        <p:blipFill>
          <a:blip r:embed="rId3">
            <a:extLst/>
          </a:blip>
          <a:stretch>
            <a:fillRect/>
          </a:stretch>
        </p:blipFill>
        <p:spPr>
          <a:xfrm>
            <a:off x="5204207" y="1899130"/>
            <a:ext cx="1209519" cy="1209519"/>
          </a:xfrm>
          <a:prstGeom prst="rect">
            <a:avLst/>
          </a:prstGeom>
          <a:ln w="12700">
            <a:miter lim="400000"/>
          </a:ln>
        </p:spPr>
      </p:pic>
      <p:sp>
        <p:nvSpPr>
          <p:cNvPr id="471" name="Shape 471"/>
          <p:cNvSpPr/>
          <p:nvPr/>
        </p:nvSpPr>
        <p:spPr>
          <a:xfrm>
            <a:off x="5591752" y="3122434"/>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pic>
        <p:nvPicPr>
          <p:cNvPr id="472" name="pasted-image.png"/>
          <p:cNvPicPr>
            <a:picLocks noChangeAspect="1"/>
          </p:cNvPicPr>
          <p:nvPr/>
        </p:nvPicPr>
        <p:blipFill>
          <a:blip r:embed="rId4">
            <a:extLst/>
          </a:blip>
          <a:stretch>
            <a:fillRect/>
          </a:stretch>
        </p:blipFill>
        <p:spPr>
          <a:xfrm>
            <a:off x="4697416" y="1105229"/>
            <a:ext cx="434428" cy="434428"/>
          </a:xfrm>
          <a:prstGeom prst="rect">
            <a:avLst/>
          </a:prstGeom>
          <a:ln w="12700">
            <a:miter lim="400000"/>
          </a:ln>
        </p:spPr>
      </p:pic>
      <p:pic>
        <p:nvPicPr>
          <p:cNvPr id="473" name="pasted-image.png"/>
          <p:cNvPicPr>
            <a:picLocks noChangeAspect="1"/>
          </p:cNvPicPr>
          <p:nvPr/>
        </p:nvPicPr>
        <p:blipFill>
          <a:blip r:embed="rId4">
            <a:extLst/>
          </a:blip>
          <a:stretch>
            <a:fillRect/>
          </a:stretch>
        </p:blipFill>
        <p:spPr>
          <a:xfrm>
            <a:off x="4354786" y="2146124"/>
            <a:ext cx="434428" cy="434427"/>
          </a:xfrm>
          <a:prstGeom prst="rect">
            <a:avLst/>
          </a:prstGeom>
          <a:ln w="12700">
            <a:miter lim="400000"/>
          </a:ln>
        </p:spPr>
      </p:pic>
      <p:pic>
        <p:nvPicPr>
          <p:cNvPr id="474" name="pasted-image.png"/>
          <p:cNvPicPr>
            <a:picLocks noChangeAspect="1"/>
          </p:cNvPicPr>
          <p:nvPr/>
        </p:nvPicPr>
        <p:blipFill>
          <a:blip r:embed="rId4">
            <a:extLst/>
          </a:blip>
          <a:stretch>
            <a:fillRect/>
          </a:stretch>
        </p:blipFill>
        <p:spPr>
          <a:xfrm>
            <a:off x="3118285" y="1202093"/>
            <a:ext cx="434428" cy="434428"/>
          </a:xfrm>
          <a:prstGeom prst="rect">
            <a:avLst/>
          </a:prstGeom>
          <a:ln w="12700">
            <a:miter lim="400000"/>
          </a:ln>
        </p:spPr>
      </p:pic>
      <p:pic>
        <p:nvPicPr>
          <p:cNvPr id="475" name="pasted-image.png"/>
          <p:cNvPicPr>
            <a:picLocks noChangeAspect="1"/>
          </p:cNvPicPr>
          <p:nvPr/>
        </p:nvPicPr>
        <p:blipFill>
          <a:blip r:embed="rId4">
            <a:extLst/>
          </a:blip>
          <a:stretch>
            <a:fillRect/>
          </a:stretch>
        </p:blipFill>
        <p:spPr>
          <a:xfrm>
            <a:off x="3785336" y="1483558"/>
            <a:ext cx="434427" cy="434428"/>
          </a:xfrm>
          <a:prstGeom prst="rect">
            <a:avLst/>
          </a:prstGeom>
          <a:ln w="12700">
            <a:miter lim="400000"/>
          </a:ln>
        </p:spPr>
      </p:pic>
      <p:pic>
        <p:nvPicPr>
          <p:cNvPr id="476" name="pasted-image.png"/>
          <p:cNvPicPr>
            <a:picLocks noChangeAspect="1"/>
          </p:cNvPicPr>
          <p:nvPr/>
        </p:nvPicPr>
        <p:blipFill>
          <a:blip r:embed="rId4">
            <a:extLst/>
          </a:blip>
          <a:stretch>
            <a:fillRect/>
          </a:stretch>
        </p:blipFill>
        <p:spPr>
          <a:xfrm>
            <a:off x="2822387" y="1964194"/>
            <a:ext cx="434427" cy="434428"/>
          </a:xfrm>
          <a:prstGeom prst="rect">
            <a:avLst/>
          </a:prstGeom>
          <a:ln w="12700">
            <a:miter lim="400000"/>
          </a:ln>
        </p:spPr>
      </p:pic>
      <p:sp>
        <p:nvSpPr>
          <p:cNvPr id="477" name="Shape 477"/>
          <p:cNvSpPr/>
          <p:nvPr/>
        </p:nvSpPr>
        <p:spPr>
          <a:xfrm>
            <a:off x="2904933" y="3199733"/>
            <a:ext cx="2195232" cy="595122"/>
          </a:xfrm>
          <a:prstGeom prst="rightArrow">
            <a:avLst>
              <a:gd name="adj1" fmla="val 32000"/>
              <a:gd name="adj2" fmla="val 107579"/>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478" name="Shape 478"/>
          <p:cNvSpPr/>
          <p:nvPr/>
        </p:nvSpPr>
        <p:spPr>
          <a:xfrm>
            <a:off x="3285484" y="3825394"/>
            <a:ext cx="1006263"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2 weeks </a:t>
            </a:r>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0" name="pasted-image.png"/>
          <p:cNvPicPr>
            <a:picLocks noChangeAspect="1"/>
          </p:cNvPicPr>
          <p:nvPr/>
        </p:nvPicPr>
        <p:blipFill>
          <a:blip r:embed="rId3">
            <a:extLst/>
          </a:blip>
          <a:stretch>
            <a:fillRect/>
          </a:stretch>
        </p:blipFill>
        <p:spPr>
          <a:xfrm>
            <a:off x="1591373" y="1966990"/>
            <a:ext cx="1209519" cy="1209520"/>
          </a:xfrm>
          <a:prstGeom prst="rect">
            <a:avLst/>
          </a:prstGeom>
          <a:ln w="12700">
            <a:miter lim="400000"/>
          </a:ln>
        </p:spPr>
      </p:pic>
      <p:sp>
        <p:nvSpPr>
          <p:cNvPr id="481" name="Shape 481"/>
          <p:cNvSpPr/>
          <p:nvPr/>
        </p:nvSpPr>
        <p:spPr>
          <a:xfrm>
            <a:off x="1978918" y="3190294"/>
            <a:ext cx="54437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UAT</a:t>
            </a:r>
          </a:p>
        </p:txBody>
      </p:sp>
      <p:pic>
        <p:nvPicPr>
          <p:cNvPr id="482" name="pasted-image.png"/>
          <p:cNvPicPr>
            <a:picLocks noChangeAspect="1"/>
          </p:cNvPicPr>
          <p:nvPr/>
        </p:nvPicPr>
        <p:blipFill>
          <a:blip r:embed="rId3">
            <a:extLst/>
          </a:blip>
          <a:stretch>
            <a:fillRect/>
          </a:stretch>
        </p:blipFill>
        <p:spPr>
          <a:xfrm>
            <a:off x="5204207" y="1899130"/>
            <a:ext cx="1209519" cy="1209519"/>
          </a:xfrm>
          <a:prstGeom prst="rect">
            <a:avLst/>
          </a:prstGeom>
          <a:ln w="12700">
            <a:miter lim="400000"/>
          </a:ln>
        </p:spPr>
      </p:pic>
      <p:sp>
        <p:nvSpPr>
          <p:cNvPr id="483" name="Shape 483"/>
          <p:cNvSpPr/>
          <p:nvPr/>
        </p:nvSpPr>
        <p:spPr>
          <a:xfrm>
            <a:off x="5591752" y="3122434"/>
            <a:ext cx="599739"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LIVE</a:t>
            </a:r>
          </a:p>
        </p:txBody>
      </p:sp>
      <p:pic>
        <p:nvPicPr>
          <p:cNvPr id="484" name="pasted-image.png"/>
          <p:cNvPicPr>
            <a:picLocks noChangeAspect="1"/>
          </p:cNvPicPr>
          <p:nvPr/>
        </p:nvPicPr>
        <p:blipFill>
          <a:blip r:embed="rId4">
            <a:extLst/>
          </a:blip>
          <a:stretch>
            <a:fillRect/>
          </a:stretch>
        </p:blipFill>
        <p:spPr>
          <a:xfrm>
            <a:off x="4697416" y="1105229"/>
            <a:ext cx="434428" cy="434428"/>
          </a:xfrm>
          <a:prstGeom prst="rect">
            <a:avLst/>
          </a:prstGeom>
          <a:ln w="12700">
            <a:miter lim="400000"/>
          </a:ln>
        </p:spPr>
      </p:pic>
      <p:pic>
        <p:nvPicPr>
          <p:cNvPr id="485" name="pasted-image.png"/>
          <p:cNvPicPr>
            <a:picLocks noChangeAspect="1"/>
          </p:cNvPicPr>
          <p:nvPr/>
        </p:nvPicPr>
        <p:blipFill>
          <a:blip r:embed="rId4">
            <a:extLst/>
          </a:blip>
          <a:stretch>
            <a:fillRect/>
          </a:stretch>
        </p:blipFill>
        <p:spPr>
          <a:xfrm>
            <a:off x="4354786" y="2146124"/>
            <a:ext cx="434428" cy="434427"/>
          </a:xfrm>
          <a:prstGeom prst="rect">
            <a:avLst/>
          </a:prstGeom>
          <a:ln w="12700">
            <a:miter lim="400000"/>
          </a:ln>
        </p:spPr>
      </p:pic>
      <p:pic>
        <p:nvPicPr>
          <p:cNvPr id="486" name="pasted-image.png"/>
          <p:cNvPicPr>
            <a:picLocks noChangeAspect="1"/>
          </p:cNvPicPr>
          <p:nvPr/>
        </p:nvPicPr>
        <p:blipFill>
          <a:blip r:embed="rId4">
            <a:extLst/>
          </a:blip>
          <a:stretch>
            <a:fillRect/>
          </a:stretch>
        </p:blipFill>
        <p:spPr>
          <a:xfrm>
            <a:off x="3118285" y="1202093"/>
            <a:ext cx="434428" cy="434428"/>
          </a:xfrm>
          <a:prstGeom prst="rect">
            <a:avLst/>
          </a:prstGeom>
          <a:ln w="12700">
            <a:miter lim="400000"/>
          </a:ln>
        </p:spPr>
      </p:pic>
      <p:pic>
        <p:nvPicPr>
          <p:cNvPr id="487" name="pasted-image.png"/>
          <p:cNvPicPr>
            <a:picLocks noChangeAspect="1"/>
          </p:cNvPicPr>
          <p:nvPr/>
        </p:nvPicPr>
        <p:blipFill>
          <a:blip r:embed="rId4">
            <a:extLst/>
          </a:blip>
          <a:stretch>
            <a:fillRect/>
          </a:stretch>
        </p:blipFill>
        <p:spPr>
          <a:xfrm>
            <a:off x="3785336" y="1483558"/>
            <a:ext cx="434427" cy="434428"/>
          </a:xfrm>
          <a:prstGeom prst="rect">
            <a:avLst/>
          </a:prstGeom>
          <a:ln w="12700">
            <a:miter lim="400000"/>
          </a:ln>
        </p:spPr>
      </p:pic>
      <p:pic>
        <p:nvPicPr>
          <p:cNvPr id="488" name="pasted-image.png"/>
          <p:cNvPicPr>
            <a:picLocks noChangeAspect="1"/>
          </p:cNvPicPr>
          <p:nvPr/>
        </p:nvPicPr>
        <p:blipFill>
          <a:blip r:embed="rId4">
            <a:extLst/>
          </a:blip>
          <a:stretch>
            <a:fillRect/>
          </a:stretch>
        </p:blipFill>
        <p:spPr>
          <a:xfrm>
            <a:off x="2822387" y="1964194"/>
            <a:ext cx="434427" cy="434428"/>
          </a:xfrm>
          <a:prstGeom prst="rect">
            <a:avLst/>
          </a:prstGeom>
          <a:ln w="12700">
            <a:miter lim="400000"/>
          </a:ln>
        </p:spPr>
      </p:pic>
      <p:sp>
        <p:nvSpPr>
          <p:cNvPr id="489" name="Shape 489"/>
          <p:cNvSpPr/>
          <p:nvPr/>
        </p:nvSpPr>
        <p:spPr>
          <a:xfrm>
            <a:off x="2904933" y="3199733"/>
            <a:ext cx="2195232" cy="595122"/>
          </a:xfrm>
          <a:prstGeom prst="rightArrow">
            <a:avLst>
              <a:gd name="adj1" fmla="val 32000"/>
              <a:gd name="adj2" fmla="val 107579"/>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490" name="Shape 490"/>
          <p:cNvSpPr/>
          <p:nvPr/>
        </p:nvSpPr>
        <p:spPr>
          <a:xfrm>
            <a:off x="3285484" y="3825394"/>
            <a:ext cx="1006263"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2 weeks </a:t>
            </a: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normAutofit/>
          </a:bodyPr>
          <a:lstStyle/>
          <a:p>
            <a:r>
              <a:rPr sz="4000" b="1" dirty="0"/>
              <a:t>What options did I </a:t>
            </a:r>
            <a:r>
              <a:rPr sz="4000" b="1" dirty="0" smtClean="0"/>
              <a:t>see? </a:t>
            </a:r>
            <a:endParaRPr sz="4000" b="1" dirty="0"/>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asted-image.png"/>
          <p:cNvPicPr>
            <a:picLocks noChangeAspect="1"/>
          </p:cNvPicPr>
          <p:nvPr/>
        </p:nvPicPr>
        <p:blipFill>
          <a:blip r:embed="rId3">
            <a:extLst/>
          </a:blip>
          <a:stretch>
            <a:fillRect/>
          </a:stretch>
        </p:blipFill>
        <p:spPr>
          <a:xfrm>
            <a:off x="198966" y="258234"/>
            <a:ext cx="4597400" cy="476250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Shape 494"/>
          <p:cNvSpPr>
            <a:spLocks noGrp="1"/>
          </p:cNvSpPr>
          <p:nvPr>
            <p:ph type="title"/>
          </p:nvPr>
        </p:nvSpPr>
        <p:spPr>
          <a:prstGeom prst="rect">
            <a:avLst/>
          </a:prstGeom>
        </p:spPr>
        <p:txBody>
          <a:bodyPr>
            <a:noAutofit/>
          </a:bodyPr>
          <a:lstStyle>
            <a:lvl1pPr defTabSz="452627">
              <a:defRPr sz="3564"/>
            </a:lvl1pPr>
          </a:lstStyle>
          <a:p>
            <a:r>
              <a:rPr sz="4000" b="1" dirty="0"/>
              <a:t>Feature Branches</a:t>
            </a: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p:cNvSpPr>
          <p:nvPr>
            <p:ph type="body" sz="quarter" idx="1"/>
          </p:nvPr>
        </p:nvSpPr>
        <p:spPr>
          <a:prstGeom prst="rect">
            <a:avLst/>
          </a:prstGeom>
        </p:spPr>
        <p:txBody>
          <a:bodyPr/>
          <a:lstStyle/>
          <a:p>
            <a:endParaRPr/>
          </a:p>
        </p:txBody>
      </p:sp>
      <p:pic>
        <p:nvPicPr>
          <p:cNvPr id="497" name="pasted-image.png"/>
          <p:cNvPicPr>
            <a:picLocks noChangeAspect="1"/>
          </p:cNvPicPr>
          <p:nvPr/>
        </p:nvPicPr>
        <p:blipFill>
          <a:blip r:embed="rId3">
            <a:extLst/>
          </a:blip>
          <a:stretch>
            <a:fillRect/>
          </a:stretch>
        </p:blipFill>
        <p:spPr>
          <a:xfrm>
            <a:off x="1187624" y="0"/>
            <a:ext cx="5812278" cy="514350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
          </p:nvPr>
        </p:nvSpPr>
        <p:spPr>
          <a:xfrm>
            <a:off x="683568" y="2859782"/>
            <a:ext cx="5411351" cy="1393570"/>
          </a:xfrm>
        </p:spPr>
        <p:txBody>
          <a:bodyPr>
            <a:noAutofit/>
          </a:bodyPr>
          <a:lstStyle/>
          <a:p>
            <a:r>
              <a:rPr lang="en-US" sz="2800" dirty="0" smtClean="0"/>
              <a:t>Always deployable </a:t>
            </a:r>
          </a:p>
          <a:p>
            <a:r>
              <a:rPr lang="en-US" sz="2800" dirty="0" smtClean="0"/>
              <a:t>Feature complete</a:t>
            </a:r>
          </a:p>
          <a:p>
            <a:r>
              <a:rPr lang="en-US" sz="2800" dirty="0" smtClean="0"/>
              <a:t>Tests</a:t>
            </a:r>
          </a:p>
        </p:txBody>
      </p:sp>
      <p:sp>
        <p:nvSpPr>
          <p:cNvPr id="4" name="Title 3"/>
          <p:cNvSpPr>
            <a:spLocks noGrp="1"/>
          </p:cNvSpPr>
          <p:nvPr>
            <p:ph type="title"/>
          </p:nvPr>
        </p:nvSpPr>
        <p:spPr>
          <a:xfrm>
            <a:off x="84449" y="1829491"/>
            <a:ext cx="6778618" cy="742259"/>
          </a:xfrm>
        </p:spPr>
        <p:txBody>
          <a:bodyPr>
            <a:noAutofit/>
          </a:bodyPr>
          <a:lstStyle/>
          <a:p>
            <a:r>
              <a:rPr lang="en-US" sz="4000" b="1" dirty="0" smtClean="0"/>
              <a:t>The rules of feature branching</a:t>
            </a:r>
            <a:endParaRPr lang="en-US" sz="4000" b="1" dirty="0"/>
          </a:p>
        </p:txBody>
      </p:sp>
    </p:spTree>
    <p:extLst>
      <p:ext uri="{BB962C8B-B14F-4D97-AF65-F5344CB8AC3E}">
        <p14:creationId xmlns:p14="http://schemas.microsoft.com/office/powerpoint/2010/main" val="1403997009"/>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520" y="-236562"/>
            <a:ext cx="9505056" cy="54726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2621280" y="1812227"/>
            <a:ext cx="17417" cy="757645"/>
          </a:xfrm>
          <a:prstGeom prst="straightConnector1">
            <a:avLst/>
          </a:prstGeom>
          <a:noFill/>
          <a:ln w="63500" cap="flat">
            <a:solidFill>
              <a:schemeClr val="accent1">
                <a:lumMod val="60000"/>
                <a:lumOff val="4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Arrow Connector 13"/>
          <p:cNvCxnSpPr/>
          <p:nvPr/>
        </p:nvCxnSpPr>
        <p:spPr>
          <a:xfrm flipV="1">
            <a:off x="3513912" y="1816580"/>
            <a:ext cx="17417" cy="757645"/>
          </a:xfrm>
          <a:prstGeom prst="straightConnector1">
            <a:avLst/>
          </a:prstGeom>
          <a:noFill/>
          <a:ln w="63500" cap="flat">
            <a:solidFill>
              <a:schemeClr val="accent1">
                <a:lumMod val="60000"/>
                <a:lumOff val="4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Arrow Connector 14"/>
          <p:cNvCxnSpPr/>
          <p:nvPr/>
        </p:nvCxnSpPr>
        <p:spPr>
          <a:xfrm flipV="1">
            <a:off x="4659091" y="1812223"/>
            <a:ext cx="17417" cy="757645"/>
          </a:xfrm>
          <a:prstGeom prst="straightConnector1">
            <a:avLst/>
          </a:prstGeom>
          <a:noFill/>
          <a:ln w="63500" cap="flat">
            <a:solidFill>
              <a:schemeClr val="accent1">
                <a:lumMod val="60000"/>
                <a:lumOff val="4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Arrow Connector 15"/>
          <p:cNvCxnSpPr/>
          <p:nvPr/>
        </p:nvCxnSpPr>
        <p:spPr>
          <a:xfrm flipV="1">
            <a:off x="5847813" y="1816575"/>
            <a:ext cx="17417" cy="757645"/>
          </a:xfrm>
          <a:prstGeom prst="straightConnector1">
            <a:avLst/>
          </a:prstGeom>
          <a:noFill/>
          <a:ln w="63500" cap="flat">
            <a:solidFill>
              <a:schemeClr val="accent1">
                <a:lumMod val="60000"/>
                <a:lumOff val="4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Straight Connector 7"/>
          <p:cNvCxnSpPr/>
          <p:nvPr/>
        </p:nvCxnSpPr>
        <p:spPr>
          <a:xfrm flipV="1">
            <a:off x="1341120" y="1751267"/>
            <a:ext cx="17417" cy="818605"/>
          </a:xfrm>
          <a:prstGeom prst="line">
            <a:avLst/>
          </a:prstGeom>
          <a:noFill/>
          <a:ln w="63500" cap="flat">
            <a:solidFill>
              <a:schemeClr val="accent1">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a:off x="1323701" y="1751267"/>
            <a:ext cx="6270171" cy="0"/>
          </a:xfrm>
          <a:prstGeom prst="line">
            <a:avLst/>
          </a:prstGeom>
          <a:noFill/>
          <a:ln w="63500" cap="flat">
            <a:solidFill>
              <a:schemeClr val="accent1">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7" name="Shape 514"/>
          <p:cNvSpPr/>
          <p:nvPr/>
        </p:nvSpPr>
        <p:spPr>
          <a:xfrm>
            <a:off x="653149" y="1226500"/>
            <a:ext cx="2912416"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u="sng">
                <a:solidFill>
                  <a:schemeClr val="accent3"/>
                </a:solidFill>
                <a:uFill>
                  <a:solidFill>
                    <a:schemeClr val="accent3"/>
                  </a:solidFill>
                </a:uFill>
                <a:hlinkClick r:id="rId3"/>
              </a:defRPr>
            </a:lvl1pPr>
          </a:lstStyle>
          <a:p>
            <a:pPr>
              <a:defRPr u="none">
                <a:solidFill>
                  <a:srgbClr val="636466"/>
                </a:solidFill>
                <a:uFillTx/>
              </a:defRPr>
            </a:pPr>
            <a:r>
              <a:rPr u="sng">
                <a:solidFill>
                  <a:schemeClr val="accent3"/>
                </a:solidFill>
                <a:uFill>
                  <a:solidFill>
                    <a:schemeClr val="accent3"/>
                  </a:solidFill>
                </a:uFill>
                <a:hlinkClick r:id="rId3"/>
              </a:rPr>
              <a:t>feature.project.pipeline.com</a:t>
            </a:r>
          </a:p>
        </p:txBody>
      </p:sp>
      <p:cxnSp>
        <p:nvCxnSpPr>
          <p:cNvPr id="18" name="Straight Connector 17"/>
          <p:cNvCxnSpPr/>
          <p:nvPr/>
        </p:nvCxnSpPr>
        <p:spPr>
          <a:xfrm flipV="1">
            <a:off x="1336764" y="2548103"/>
            <a:ext cx="17417" cy="818605"/>
          </a:xfrm>
          <a:prstGeom prst="line">
            <a:avLst/>
          </a:prstGeom>
          <a:noFill/>
          <a:ln w="63500" cap="flat">
            <a:solidFill>
              <a:srgbClr val="92D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p:cNvCxnSpPr/>
          <p:nvPr/>
        </p:nvCxnSpPr>
        <p:spPr>
          <a:xfrm>
            <a:off x="1310636" y="3349299"/>
            <a:ext cx="6270171" cy="0"/>
          </a:xfrm>
          <a:prstGeom prst="line">
            <a:avLst/>
          </a:prstGeom>
          <a:noFill/>
          <a:ln w="63500" cap="flat">
            <a:solidFill>
              <a:srgbClr val="92D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0" name="Shape 514"/>
          <p:cNvSpPr/>
          <p:nvPr/>
        </p:nvSpPr>
        <p:spPr>
          <a:xfrm>
            <a:off x="653149" y="3501696"/>
            <a:ext cx="3054680"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u="sng">
                <a:solidFill>
                  <a:schemeClr val="accent3"/>
                </a:solidFill>
                <a:uFill>
                  <a:solidFill>
                    <a:schemeClr val="accent3"/>
                  </a:solidFill>
                </a:uFill>
                <a:hlinkClick r:id="rId3"/>
              </a:defRPr>
            </a:lvl1pPr>
          </a:lstStyle>
          <a:p>
            <a:pPr>
              <a:defRPr u="none">
                <a:solidFill>
                  <a:srgbClr val="636466"/>
                </a:solidFill>
                <a:uFillTx/>
              </a:defRPr>
            </a:pPr>
            <a:r>
              <a:rPr u="sng" dirty="0" smtClean="0">
                <a:solidFill>
                  <a:schemeClr val="accent3"/>
                </a:solidFill>
                <a:uFill>
                  <a:solidFill>
                    <a:schemeClr val="accent3"/>
                  </a:solidFill>
                </a:uFill>
                <a:hlinkClick r:id="rId3"/>
              </a:rPr>
              <a:t>feature</a:t>
            </a:r>
            <a:r>
              <a:rPr lang="en-GB" u="sng" dirty="0" smtClean="0">
                <a:solidFill>
                  <a:schemeClr val="accent3"/>
                </a:solidFill>
                <a:uFill>
                  <a:solidFill>
                    <a:schemeClr val="accent3"/>
                  </a:solidFill>
                </a:uFill>
                <a:hlinkClick r:id="rId3"/>
              </a:rPr>
              <a:t>2</a:t>
            </a:r>
            <a:r>
              <a:rPr u="sng" dirty="0" smtClean="0">
                <a:solidFill>
                  <a:schemeClr val="accent3"/>
                </a:solidFill>
                <a:uFill>
                  <a:solidFill>
                    <a:schemeClr val="accent3"/>
                  </a:solidFill>
                </a:uFill>
                <a:hlinkClick r:id="rId3"/>
              </a:rPr>
              <a:t>.project.pipeline.com</a:t>
            </a:r>
            <a:endParaRPr u="sng" dirty="0">
              <a:solidFill>
                <a:schemeClr val="accent3"/>
              </a:solidFill>
              <a:uFill>
                <a:solidFill>
                  <a:schemeClr val="accent3"/>
                </a:solidFill>
              </a:uFill>
              <a:hlinkClick r:id="rId3"/>
            </a:endParaRPr>
          </a:p>
        </p:txBody>
      </p:sp>
      <p:cxnSp>
        <p:nvCxnSpPr>
          <p:cNvPr id="22" name="Straight Arrow Connector 21"/>
          <p:cNvCxnSpPr/>
          <p:nvPr/>
        </p:nvCxnSpPr>
        <p:spPr>
          <a:xfrm>
            <a:off x="1933303" y="2569868"/>
            <a:ext cx="8708" cy="779431"/>
          </a:xfrm>
          <a:prstGeom prst="straightConnector1">
            <a:avLst/>
          </a:prstGeom>
          <a:noFill/>
          <a:ln w="63500" cap="flat">
            <a:solidFill>
              <a:srgbClr val="92D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 name="TextBox 5"/>
          <p:cNvSpPr txBox="1"/>
          <p:nvPr/>
        </p:nvSpPr>
        <p:spPr>
          <a:xfrm>
            <a:off x="287381" y="2212818"/>
            <a:ext cx="95154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636466"/>
                </a:solidFill>
                <a:effectLst/>
                <a:uFillTx/>
                <a:latin typeface="+mn-lt"/>
                <a:ea typeface="+mn-ea"/>
                <a:cs typeface="+mn-cs"/>
                <a:sym typeface="Arial"/>
              </a:rPr>
              <a:t>Mainline</a:t>
            </a: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cxnSp>
        <p:nvCxnSpPr>
          <p:cNvPr id="23" name="Straight Arrow Connector 22"/>
          <p:cNvCxnSpPr/>
          <p:nvPr/>
        </p:nvCxnSpPr>
        <p:spPr>
          <a:xfrm>
            <a:off x="2895601" y="2582928"/>
            <a:ext cx="8708" cy="779431"/>
          </a:xfrm>
          <a:prstGeom prst="straightConnector1">
            <a:avLst/>
          </a:prstGeom>
          <a:noFill/>
          <a:ln w="63500" cap="flat">
            <a:solidFill>
              <a:srgbClr val="92D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Straight Arrow Connector 23"/>
          <p:cNvCxnSpPr/>
          <p:nvPr/>
        </p:nvCxnSpPr>
        <p:spPr>
          <a:xfrm>
            <a:off x="3370220" y="2587280"/>
            <a:ext cx="8708" cy="779431"/>
          </a:xfrm>
          <a:prstGeom prst="straightConnector1">
            <a:avLst/>
          </a:prstGeom>
          <a:noFill/>
          <a:ln w="63500" cap="flat">
            <a:solidFill>
              <a:srgbClr val="92D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Arrow Connector 24"/>
          <p:cNvCxnSpPr/>
          <p:nvPr/>
        </p:nvCxnSpPr>
        <p:spPr>
          <a:xfrm>
            <a:off x="4985663" y="2582922"/>
            <a:ext cx="8708" cy="779431"/>
          </a:xfrm>
          <a:prstGeom prst="straightConnector1">
            <a:avLst/>
          </a:prstGeom>
          <a:noFill/>
          <a:ln w="63500" cap="flat">
            <a:solidFill>
              <a:srgbClr val="92D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 name="Straight Connector 4"/>
          <p:cNvCxnSpPr/>
          <p:nvPr/>
        </p:nvCxnSpPr>
        <p:spPr>
          <a:xfrm>
            <a:off x="287031" y="2569872"/>
            <a:ext cx="8935692" cy="8709"/>
          </a:xfrm>
          <a:prstGeom prst="line">
            <a:avLst/>
          </a:prstGeom>
          <a:noFill/>
          <a:ln w="635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 name="Straight Arrow Connector 25"/>
          <p:cNvCxnSpPr>
            <a:endCxn id="33" idx="0"/>
          </p:cNvCxnSpPr>
          <p:nvPr/>
        </p:nvCxnSpPr>
        <p:spPr>
          <a:xfrm>
            <a:off x="7567752" y="1759970"/>
            <a:ext cx="0" cy="385360"/>
          </a:xfrm>
          <a:prstGeom prst="straightConnector1">
            <a:avLst/>
          </a:prstGeom>
          <a:noFill/>
          <a:ln w="63500" cap="flat">
            <a:solidFill>
              <a:schemeClr val="accent1">
                <a:lumMod val="60000"/>
                <a:lumOff val="4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Arrow Connector 28"/>
          <p:cNvCxnSpPr/>
          <p:nvPr/>
        </p:nvCxnSpPr>
        <p:spPr>
          <a:xfrm flipV="1">
            <a:off x="7567752" y="3016189"/>
            <a:ext cx="0" cy="372291"/>
          </a:xfrm>
          <a:prstGeom prst="straightConnector1">
            <a:avLst/>
          </a:prstGeom>
          <a:noFill/>
          <a:ln w="63500" cap="flat">
            <a:solidFill>
              <a:srgbClr val="92D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 name="Oval 32"/>
          <p:cNvSpPr/>
          <p:nvPr/>
        </p:nvSpPr>
        <p:spPr>
          <a:xfrm>
            <a:off x="7106198" y="2145330"/>
            <a:ext cx="923108" cy="844732"/>
          </a:xfrm>
          <a:prstGeom prst="ellips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37" name="TextBox 36"/>
          <p:cNvSpPr txBox="1"/>
          <p:nvPr/>
        </p:nvSpPr>
        <p:spPr>
          <a:xfrm>
            <a:off x="7095632" y="2317599"/>
            <a:ext cx="100283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Release </a:t>
            </a:r>
          </a:p>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V1</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38" name="TextBox 37"/>
          <p:cNvSpPr txBox="1"/>
          <p:nvPr/>
        </p:nvSpPr>
        <p:spPr>
          <a:xfrm>
            <a:off x="8332388" y="2149686"/>
            <a:ext cx="51552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Live</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39" name="Arc 38"/>
          <p:cNvSpPr/>
          <p:nvPr/>
        </p:nvSpPr>
        <p:spPr>
          <a:xfrm rot="3362308">
            <a:off x="5932635" y="2510000"/>
            <a:ext cx="2403566" cy="1756961"/>
          </a:xfrm>
          <a:prstGeom prst="arc">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40" name="TextBox 39"/>
          <p:cNvSpPr txBox="1"/>
          <p:nvPr/>
        </p:nvSpPr>
        <p:spPr>
          <a:xfrm>
            <a:off x="5251269" y="4163573"/>
            <a:ext cx="23814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smtClean="0">
                <a:ln>
                  <a:noFill/>
                </a:ln>
                <a:solidFill>
                  <a:srgbClr val="636466"/>
                </a:solidFill>
                <a:effectLst/>
                <a:uFillTx/>
                <a:latin typeface="+mn-lt"/>
                <a:ea typeface="+mn-ea"/>
                <a:cs typeface="+mn-cs"/>
                <a:sym typeface="Arial"/>
              </a:rPr>
              <a:t>QA.project.pipeline.com</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Tree>
    <p:extLst>
      <p:ext uri="{BB962C8B-B14F-4D97-AF65-F5344CB8AC3E}">
        <p14:creationId xmlns:p14="http://schemas.microsoft.com/office/powerpoint/2010/main" val="152157880"/>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64554"/>
            <a:ext cx="9396536" cy="5760640"/>
          </a:xfrm>
          <a:prstGeom prst="rect">
            <a:avLst/>
          </a:prstGeom>
          <a:solidFill>
            <a:schemeClr val="bg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Shape 579"/>
          <p:cNvSpPr>
            <a:spLocks noGrp="1"/>
          </p:cNvSpPr>
          <p:nvPr>
            <p:ph type="body" sz="quarter" idx="1"/>
          </p:nvPr>
        </p:nvSpPr>
        <p:spPr>
          <a:xfrm>
            <a:off x="692331" y="1218041"/>
            <a:ext cx="3879669" cy="3925459"/>
          </a:xfrm>
          <a:prstGeom prst="rect">
            <a:avLst/>
          </a:prstGeom>
        </p:spPr>
        <p:txBody>
          <a:bodyPr/>
          <a:lstStyle/>
          <a:p>
            <a:r>
              <a:rPr lang="en-GB" dirty="0" smtClean="0"/>
              <a:t>Manual process</a:t>
            </a:r>
            <a:endParaRPr dirty="0"/>
          </a:p>
          <a:p>
            <a:r>
              <a:rPr lang="en-GB" dirty="0" smtClean="0"/>
              <a:t>Feature branch rot</a:t>
            </a:r>
            <a:endParaRPr dirty="0"/>
          </a:p>
        </p:txBody>
      </p:sp>
      <p:sp>
        <p:nvSpPr>
          <p:cNvPr id="578" name="Shape 578"/>
          <p:cNvSpPr>
            <a:spLocks noGrp="1"/>
          </p:cNvSpPr>
          <p:nvPr>
            <p:ph type="title"/>
          </p:nvPr>
        </p:nvSpPr>
        <p:spPr>
          <a:xfrm>
            <a:off x="457200" y="182088"/>
            <a:ext cx="3383280" cy="397032"/>
          </a:xfrm>
          <a:prstGeom prst="rect">
            <a:avLst/>
          </a:prstGeom>
        </p:spPr>
        <p:txBody>
          <a:bodyPr>
            <a:noAutofit/>
          </a:bodyPr>
          <a:lstStyle/>
          <a:p>
            <a:pPr lvl="1" defTabSz="306324">
              <a:defRPr sz="2144"/>
            </a:pPr>
            <a:r>
              <a:rPr sz="4000" b="1" dirty="0" smtClean="0">
                <a:latin typeface="+mn-lt"/>
              </a:rPr>
              <a:t>Disadvantages</a:t>
            </a:r>
            <a:r>
              <a:rPr lang="en-GB" sz="4000" b="1" dirty="0" smtClean="0">
                <a:latin typeface="+mn-lt"/>
              </a:rPr>
              <a:t>                     </a:t>
            </a:r>
            <a:endParaRPr sz="4000" b="1" dirty="0">
              <a:latin typeface="+mn-lt"/>
            </a:endParaRPr>
          </a:p>
        </p:txBody>
      </p:sp>
      <p:sp>
        <p:nvSpPr>
          <p:cNvPr id="4" name="Shape 578"/>
          <p:cNvSpPr txBox="1">
            <a:spLocks/>
          </p:cNvSpPr>
          <p:nvPr/>
        </p:nvSpPr>
        <p:spPr>
          <a:xfrm>
            <a:off x="5306118" y="362395"/>
            <a:ext cx="3383280" cy="3970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Autofit/>
          </a:bodyPr>
          <a:lstStyle>
            <a:lvl1pPr marL="0" marR="0" indent="0" algn="l" defTabSz="457200" rtl="0" latinLnBrk="0">
              <a:lnSpc>
                <a:spcPct val="100000"/>
              </a:lnSpc>
              <a:spcBef>
                <a:spcPts val="0"/>
              </a:spcBef>
              <a:spcAft>
                <a:spcPts val="0"/>
              </a:spcAft>
              <a:buClrTx/>
              <a:buSzTx/>
              <a:buFontTx/>
              <a:buNone/>
              <a:tabLst/>
              <a:defRPr sz="3200" b="0" i="0" u="none" strike="noStrike" cap="none" spc="0" baseline="0">
                <a:ln>
                  <a:noFill/>
                </a:ln>
                <a:solidFill>
                  <a:srgbClr val="636466"/>
                </a:solidFill>
                <a:uFillTx/>
                <a:latin typeface="+mn-lt"/>
                <a:ea typeface="+mn-ea"/>
                <a:cs typeface="+mn-cs"/>
                <a:sym typeface="Arial"/>
              </a:defRPr>
            </a:lvl1pPr>
            <a:lvl2pPr marL="0" marR="0" indent="0" algn="l" defTabSz="457200" rtl="0" latinLnBrk="0">
              <a:lnSpc>
                <a:spcPct val="100000"/>
              </a:lnSpc>
              <a:spcBef>
                <a:spcPts val="0"/>
              </a:spcBef>
              <a:spcAft>
                <a:spcPts val="0"/>
              </a:spcAft>
              <a:buClrTx/>
              <a:buSzTx/>
              <a:buFontTx/>
              <a:buNone/>
              <a:tabLst/>
              <a:defRPr sz="4400" b="0" i="0" u="none" strike="noStrike" cap="none" spc="0" baseline="0">
                <a:ln>
                  <a:noFill/>
                </a:ln>
                <a:solidFill>
                  <a:srgbClr val="636466"/>
                </a:solidFill>
                <a:uFillTx/>
                <a:latin typeface="+mn-lt"/>
                <a:ea typeface="+mn-ea"/>
                <a:cs typeface="+mn-cs"/>
                <a:sym typeface="Arial"/>
              </a:defRPr>
            </a:lvl2pPr>
            <a:lvl3pPr marL="0" marR="0" indent="0" algn="l" defTabSz="457200" rtl="0" latinLnBrk="0">
              <a:lnSpc>
                <a:spcPct val="100000"/>
              </a:lnSpc>
              <a:spcBef>
                <a:spcPts val="0"/>
              </a:spcBef>
              <a:spcAft>
                <a:spcPts val="0"/>
              </a:spcAft>
              <a:buClrTx/>
              <a:buSzTx/>
              <a:buFontTx/>
              <a:buNone/>
              <a:tabLst/>
              <a:defRPr sz="4400" b="0" i="0" u="none" strike="noStrike" cap="none" spc="0" baseline="0">
                <a:ln>
                  <a:noFill/>
                </a:ln>
                <a:solidFill>
                  <a:srgbClr val="636466"/>
                </a:solidFill>
                <a:uFillTx/>
                <a:latin typeface="+mn-lt"/>
                <a:ea typeface="+mn-ea"/>
                <a:cs typeface="+mn-cs"/>
                <a:sym typeface="Arial"/>
              </a:defRPr>
            </a:lvl3pPr>
            <a:lvl4pPr marL="0" marR="0" indent="0" algn="l" defTabSz="457200" rtl="0" latinLnBrk="0">
              <a:lnSpc>
                <a:spcPct val="100000"/>
              </a:lnSpc>
              <a:spcBef>
                <a:spcPts val="0"/>
              </a:spcBef>
              <a:spcAft>
                <a:spcPts val="0"/>
              </a:spcAft>
              <a:buClrTx/>
              <a:buSzTx/>
              <a:buFontTx/>
              <a:buNone/>
              <a:tabLst/>
              <a:defRPr sz="4400" b="0" i="0" u="none" strike="noStrike" cap="none" spc="0" baseline="0">
                <a:ln>
                  <a:noFill/>
                </a:ln>
                <a:solidFill>
                  <a:srgbClr val="636466"/>
                </a:solidFill>
                <a:uFillTx/>
                <a:latin typeface="+mn-lt"/>
                <a:ea typeface="+mn-ea"/>
                <a:cs typeface="+mn-cs"/>
                <a:sym typeface="Arial"/>
              </a:defRPr>
            </a:lvl4pPr>
            <a:lvl5pPr marL="0" marR="0" indent="0" algn="l" defTabSz="457200" rtl="0" latinLnBrk="0">
              <a:lnSpc>
                <a:spcPct val="100000"/>
              </a:lnSpc>
              <a:spcBef>
                <a:spcPts val="0"/>
              </a:spcBef>
              <a:spcAft>
                <a:spcPts val="0"/>
              </a:spcAft>
              <a:buClrTx/>
              <a:buSzTx/>
              <a:buFontTx/>
              <a:buNone/>
              <a:tabLst/>
              <a:defRPr sz="4400" b="0" i="0" u="none" strike="noStrike" cap="none" spc="0" baseline="0">
                <a:ln>
                  <a:noFill/>
                </a:ln>
                <a:solidFill>
                  <a:srgbClr val="636466"/>
                </a:solidFill>
                <a:uFillTx/>
                <a:latin typeface="+mn-lt"/>
                <a:ea typeface="+mn-ea"/>
                <a:cs typeface="+mn-cs"/>
                <a:sym typeface="Arial"/>
              </a:defRPr>
            </a:lvl5pPr>
            <a:lvl6pPr marL="0" marR="0" indent="0" algn="l" defTabSz="457200" rtl="0" latinLnBrk="0">
              <a:lnSpc>
                <a:spcPct val="100000"/>
              </a:lnSpc>
              <a:spcBef>
                <a:spcPts val="0"/>
              </a:spcBef>
              <a:spcAft>
                <a:spcPts val="0"/>
              </a:spcAft>
              <a:buClrTx/>
              <a:buSzTx/>
              <a:buFontTx/>
              <a:buNone/>
              <a:tabLst/>
              <a:defRPr sz="4400" b="0" i="0" u="none" strike="noStrike" cap="none" spc="0" baseline="0">
                <a:ln>
                  <a:noFill/>
                </a:ln>
                <a:solidFill>
                  <a:srgbClr val="636466"/>
                </a:solidFill>
                <a:uFillTx/>
                <a:latin typeface="+mn-lt"/>
                <a:ea typeface="+mn-ea"/>
                <a:cs typeface="+mn-cs"/>
                <a:sym typeface="Arial"/>
              </a:defRPr>
            </a:lvl6pPr>
            <a:lvl7pPr marL="0" marR="0" indent="0" algn="l" defTabSz="457200" rtl="0" latinLnBrk="0">
              <a:lnSpc>
                <a:spcPct val="100000"/>
              </a:lnSpc>
              <a:spcBef>
                <a:spcPts val="0"/>
              </a:spcBef>
              <a:spcAft>
                <a:spcPts val="0"/>
              </a:spcAft>
              <a:buClrTx/>
              <a:buSzTx/>
              <a:buFontTx/>
              <a:buNone/>
              <a:tabLst/>
              <a:defRPr sz="4400" b="0" i="0" u="none" strike="noStrike" cap="none" spc="0" baseline="0">
                <a:ln>
                  <a:noFill/>
                </a:ln>
                <a:solidFill>
                  <a:srgbClr val="636466"/>
                </a:solidFill>
                <a:uFillTx/>
                <a:latin typeface="+mn-lt"/>
                <a:ea typeface="+mn-ea"/>
                <a:cs typeface="+mn-cs"/>
                <a:sym typeface="Arial"/>
              </a:defRPr>
            </a:lvl7pPr>
            <a:lvl8pPr marL="0" marR="0" indent="0" algn="l" defTabSz="457200" rtl="0" latinLnBrk="0">
              <a:lnSpc>
                <a:spcPct val="100000"/>
              </a:lnSpc>
              <a:spcBef>
                <a:spcPts val="0"/>
              </a:spcBef>
              <a:spcAft>
                <a:spcPts val="0"/>
              </a:spcAft>
              <a:buClrTx/>
              <a:buSzTx/>
              <a:buFontTx/>
              <a:buNone/>
              <a:tabLst/>
              <a:defRPr sz="4400" b="0" i="0" u="none" strike="noStrike" cap="none" spc="0" baseline="0">
                <a:ln>
                  <a:noFill/>
                </a:ln>
                <a:solidFill>
                  <a:srgbClr val="636466"/>
                </a:solidFill>
                <a:uFillTx/>
                <a:latin typeface="+mn-lt"/>
                <a:ea typeface="+mn-ea"/>
                <a:cs typeface="+mn-cs"/>
                <a:sym typeface="Arial"/>
              </a:defRPr>
            </a:lvl8pPr>
            <a:lvl9pPr marL="0" marR="0" indent="0" algn="l" defTabSz="457200" rtl="0" latinLnBrk="0">
              <a:lnSpc>
                <a:spcPct val="100000"/>
              </a:lnSpc>
              <a:spcBef>
                <a:spcPts val="0"/>
              </a:spcBef>
              <a:spcAft>
                <a:spcPts val="0"/>
              </a:spcAft>
              <a:buClrTx/>
              <a:buSzTx/>
              <a:buFontTx/>
              <a:buNone/>
              <a:tabLst/>
              <a:defRPr sz="4400" b="0" i="0" u="none" strike="noStrike" cap="none" spc="0" baseline="0">
                <a:ln>
                  <a:noFill/>
                </a:ln>
                <a:solidFill>
                  <a:srgbClr val="636466"/>
                </a:solidFill>
                <a:uFillTx/>
                <a:latin typeface="+mn-lt"/>
                <a:ea typeface="+mn-ea"/>
                <a:cs typeface="+mn-cs"/>
                <a:sym typeface="Arial"/>
              </a:defRPr>
            </a:lvl9pPr>
          </a:lstStyle>
          <a:p>
            <a:pPr lvl="1" defTabSz="306324" hangingPunct="1">
              <a:defRPr sz="2144"/>
            </a:pPr>
            <a:r>
              <a:rPr lang="en-US" sz="4000" b="1" dirty="0" smtClean="0">
                <a:solidFill>
                  <a:schemeClr val="tx1"/>
                </a:solidFill>
              </a:rPr>
              <a:t>Advantages</a:t>
            </a:r>
            <a:endParaRPr lang="en-US" sz="4000" b="1" dirty="0">
              <a:solidFill>
                <a:schemeClr val="tx1"/>
              </a:solidFill>
            </a:endParaRPr>
          </a:p>
        </p:txBody>
      </p:sp>
      <p:cxnSp>
        <p:nvCxnSpPr>
          <p:cNvPr id="3" name="Straight Connector 2"/>
          <p:cNvCxnSpPr/>
          <p:nvPr/>
        </p:nvCxnSpPr>
        <p:spPr>
          <a:xfrm>
            <a:off x="4572000" y="-92546"/>
            <a:ext cx="0" cy="628758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 name="Shape 579"/>
          <p:cNvSpPr txBox="1">
            <a:spLocks/>
          </p:cNvSpPr>
          <p:nvPr/>
        </p:nvSpPr>
        <p:spPr>
          <a:xfrm>
            <a:off x="5220072" y="1218040"/>
            <a:ext cx="3879669" cy="3925459"/>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300"/>
              </a:spcBef>
              <a:buSzTx/>
              <a:buFontTx/>
              <a:buNone/>
              <a:defRPr sz="1600" i="1" kern="1200">
                <a:solidFill>
                  <a:schemeClr val="accent5"/>
                </a:solidFill>
                <a:latin typeface="+mn-lt"/>
                <a:ea typeface="+mn-ea"/>
                <a:cs typeface="+mn-cs"/>
              </a:defRPr>
            </a:lvl1pPr>
            <a:lvl2pPr marL="620485" indent="-163285" algn="l" defTabSz="685800" rtl="0" eaLnBrk="1" latinLnBrk="0" hangingPunct="1">
              <a:lnSpc>
                <a:spcPct val="90000"/>
              </a:lnSpc>
              <a:spcBef>
                <a:spcPts val="300"/>
              </a:spcBef>
              <a:buFontTx/>
              <a:buChar char="•"/>
              <a:defRPr sz="1600" i="1" kern="1200">
                <a:solidFill>
                  <a:schemeClr val="accent5"/>
                </a:solidFill>
                <a:latin typeface="+mn-lt"/>
                <a:ea typeface="+mn-ea"/>
                <a:cs typeface="+mn-cs"/>
              </a:defRPr>
            </a:lvl2pPr>
            <a:lvl3pPr marL="1066800" indent="-152400" algn="l" defTabSz="685800" rtl="0" eaLnBrk="1" latinLnBrk="0" hangingPunct="1">
              <a:lnSpc>
                <a:spcPct val="90000"/>
              </a:lnSpc>
              <a:spcBef>
                <a:spcPts val="300"/>
              </a:spcBef>
              <a:buFontTx/>
              <a:buChar char="•"/>
              <a:defRPr sz="1600" i="1" kern="1200">
                <a:solidFill>
                  <a:schemeClr val="accent5"/>
                </a:solidFill>
                <a:latin typeface="+mn-lt"/>
                <a:ea typeface="+mn-ea"/>
                <a:cs typeface="+mn-cs"/>
              </a:defRPr>
            </a:lvl3pPr>
            <a:lvl4pPr marL="1554480" indent="-182880" algn="l" defTabSz="685800" rtl="0" eaLnBrk="1" latinLnBrk="0" hangingPunct="1">
              <a:lnSpc>
                <a:spcPct val="90000"/>
              </a:lnSpc>
              <a:spcBef>
                <a:spcPts val="300"/>
              </a:spcBef>
              <a:buFontTx/>
              <a:buChar char="•"/>
              <a:defRPr sz="1600" i="1" kern="1200">
                <a:solidFill>
                  <a:schemeClr val="accent5"/>
                </a:solidFill>
                <a:latin typeface="+mn-lt"/>
                <a:ea typeface="+mn-ea"/>
                <a:cs typeface="+mn-cs"/>
              </a:defRPr>
            </a:lvl4pPr>
            <a:lvl5pPr marL="2011679" indent="-182879" algn="l" defTabSz="685800" rtl="0" eaLnBrk="1" latinLnBrk="0" hangingPunct="1">
              <a:lnSpc>
                <a:spcPct val="90000"/>
              </a:lnSpc>
              <a:spcBef>
                <a:spcPts val="300"/>
              </a:spcBef>
              <a:buFontTx/>
              <a:buChar char="•"/>
              <a:defRPr sz="1600" i="1" kern="1200">
                <a:solidFill>
                  <a:schemeClr val="accent5"/>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smtClean="0"/>
              <a:t>No reverse merging</a:t>
            </a:r>
          </a:p>
          <a:p>
            <a:r>
              <a:rPr lang="en-GB" dirty="0" smtClean="0"/>
              <a:t>Clear to see features</a:t>
            </a:r>
          </a:p>
          <a:p>
            <a:endParaRPr lang="en-GB" dirty="0"/>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p:cNvSpPr>
          <p:nvPr>
            <p:ph type="body" sz="quarter" idx="1"/>
          </p:nvPr>
        </p:nvSpPr>
        <p:spPr>
          <a:prstGeom prst="rect">
            <a:avLst/>
          </a:prstGeom>
        </p:spPr>
        <p:txBody>
          <a:bodyPr/>
          <a:lstStyle/>
          <a:p>
            <a:endParaRPr/>
          </a:p>
        </p:txBody>
      </p:sp>
      <p:sp>
        <p:nvSpPr>
          <p:cNvPr id="584" name="Shape 584"/>
          <p:cNvSpPr>
            <a:spLocks noGrp="1"/>
          </p:cNvSpPr>
          <p:nvPr>
            <p:ph type="title"/>
          </p:nvPr>
        </p:nvSpPr>
        <p:spPr>
          <a:prstGeom prst="rect">
            <a:avLst/>
          </a:prstGeom>
        </p:spPr>
        <p:txBody>
          <a:bodyPr>
            <a:normAutofit/>
          </a:bodyPr>
          <a:lstStyle/>
          <a:p>
            <a:pPr defTabSz="205739">
              <a:defRPr sz="1619"/>
            </a:pPr>
            <a:endParaRPr/>
          </a:p>
        </p:txBody>
      </p:sp>
      <p:pic>
        <p:nvPicPr>
          <p:cNvPr id="586" name="pasted-image.png"/>
          <p:cNvPicPr>
            <a:picLocks noChangeAspect="1"/>
          </p:cNvPicPr>
          <p:nvPr/>
        </p:nvPicPr>
        <p:blipFill>
          <a:blip r:embed="rId2">
            <a:extLst/>
          </a:blip>
          <a:stretch>
            <a:fillRect/>
          </a:stretch>
        </p:blipFill>
        <p:spPr>
          <a:xfrm>
            <a:off x="-4810" y="-635000"/>
            <a:ext cx="9431168" cy="6288231"/>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Shape 589"/>
          <p:cNvSpPr>
            <a:spLocks noGrp="1"/>
          </p:cNvSpPr>
          <p:nvPr>
            <p:ph type="body" sz="quarter" idx="1"/>
          </p:nvPr>
        </p:nvSpPr>
        <p:spPr>
          <a:prstGeom prst="rect">
            <a:avLst/>
          </a:prstGeom>
        </p:spPr>
        <p:txBody>
          <a:bodyPr/>
          <a:lstStyle/>
          <a:p>
            <a:r>
              <a:t>Disable / Enable</a:t>
            </a:r>
          </a:p>
          <a:p>
            <a:r>
              <a:t>Logical switch</a:t>
            </a:r>
          </a:p>
        </p:txBody>
      </p:sp>
      <p:sp>
        <p:nvSpPr>
          <p:cNvPr id="588" name="Shape 588"/>
          <p:cNvSpPr>
            <a:spLocks noGrp="1"/>
          </p:cNvSpPr>
          <p:nvPr>
            <p:ph type="title"/>
          </p:nvPr>
        </p:nvSpPr>
        <p:spPr>
          <a:xfrm>
            <a:off x="1537798" y="2117522"/>
            <a:ext cx="6634602" cy="1390331"/>
          </a:xfrm>
          <a:prstGeom prst="rect">
            <a:avLst/>
          </a:prstGeom>
        </p:spPr>
        <p:txBody>
          <a:bodyPr>
            <a:noAutofit/>
          </a:bodyPr>
          <a:lstStyle>
            <a:lvl1pPr defTabSz="306324">
              <a:defRPr sz="2144"/>
            </a:lvl1pPr>
          </a:lstStyle>
          <a:p>
            <a:r>
              <a:rPr sz="4000" b="1" dirty="0"/>
              <a:t>What are feature toggles ?</a:t>
            </a:r>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64554"/>
            <a:ext cx="9324528" cy="55446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1341120" y="1745648"/>
            <a:ext cx="17417" cy="818605"/>
          </a:xfrm>
          <a:prstGeom prst="line">
            <a:avLst/>
          </a:prstGeom>
          <a:noFill/>
          <a:ln w="63500" cap="flat">
            <a:solidFill>
              <a:schemeClr val="accent1">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a:off x="1323701" y="1745648"/>
            <a:ext cx="1314996" cy="0"/>
          </a:xfrm>
          <a:prstGeom prst="line">
            <a:avLst/>
          </a:prstGeom>
          <a:noFill/>
          <a:ln w="63500" cap="flat">
            <a:solidFill>
              <a:schemeClr val="accent1">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flipV="1">
            <a:off x="1336764" y="2542484"/>
            <a:ext cx="17417" cy="818605"/>
          </a:xfrm>
          <a:prstGeom prst="line">
            <a:avLst/>
          </a:prstGeom>
          <a:noFill/>
          <a:ln w="63500" cap="flat">
            <a:solidFill>
              <a:srgbClr val="92D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p:cNvCxnSpPr/>
          <p:nvPr/>
        </p:nvCxnSpPr>
        <p:spPr>
          <a:xfrm>
            <a:off x="1310636" y="3343680"/>
            <a:ext cx="863706" cy="0"/>
          </a:xfrm>
          <a:prstGeom prst="line">
            <a:avLst/>
          </a:prstGeom>
          <a:noFill/>
          <a:ln w="63500" cap="flat">
            <a:solidFill>
              <a:srgbClr val="92D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 name="TextBox 5"/>
          <p:cNvSpPr txBox="1"/>
          <p:nvPr/>
        </p:nvSpPr>
        <p:spPr>
          <a:xfrm>
            <a:off x="287381" y="2207199"/>
            <a:ext cx="95154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636466"/>
                </a:solidFill>
                <a:effectLst/>
                <a:uFillTx/>
                <a:latin typeface="+mn-lt"/>
                <a:ea typeface="+mn-ea"/>
                <a:cs typeface="+mn-cs"/>
                <a:sym typeface="Arial"/>
              </a:rPr>
              <a:t>Mainline</a:t>
            </a: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38" name="TextBox 37"/>
          <p:cNvSpPr txBox="1"/>
          <p:nvPr/>
        </p:nvSpPr>
        <p:spPr>
          <a:xfrm>
            <a:off x="8332388" y="2144067"/>
            <a:ext cx="51552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Live</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cxnSp>
        <p:nvCxnSpPr>
          <p:cNvPr id="31" name="Straight Connector 30"/>
          <p:cNvCxnSpPr/>
          <p:nvPr/>
        </p:nvCxnSpPr>
        <p:spPr>
          <a:xfrm>
            <a:off x="3072427" y="1750817"/>
            <a:ext cx="1314996" cy="0"/>
          </a:xfrm>
          <a:prstGeom prst="line">
            <a:avLst/>
          </a:prstGeom>
          <a:noFill/>
          <a:ln w="63500" cap="flat">
            <a:solidFill>
              <a:schemeClr val="accent1">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4" name="Straight Connector 33"/>
          <p:cNvCxnSpPr/>
          <p:nvPr/>
        </p:nvCxnSpPr>
        <p:spPr>
          <a:xfrm flipV="1">
            <a:off x="3294722" y="2532155"/>
            <a:ext cx="17417" cy="818605"/>
          </a:xfrm>
          <a:prstGeom prst="line">
            <a:avLst/>
          </a:prstGeom>
          <a:noFill/>
          <a:ln w="63500" cap="flat">
            <a:solidFill>
              <a:srgbClr val="92D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Straight Connector 34"/>
          <p:cNvCxnSpPr/>
          <p:nvPr/>
        </p:nvCxnSpPr>
        <p:spPr>
          <a:xfrm>
            <a:off x="3268594" y="3333351"/>
            <a:ext cx="863706" cy="0"/>
          </a:xfrm>
          <a:prstGeom prst="line">
            <a:avLst/>
          </a:prstGeom>
          <a:noFill/>
          <a:ln w="63500" cap="flat">
            <a:solidFill>
              <a:srgbClr val="92D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 name="Straight Connector 4"/>
          <p:cNvCxnSpPr/>
          <p:nvPr/>
        </p:nvCxnSpPr>
        <p:spPr>
          <a:xfrm>
            <a:off x="287031" y="2564253"/>
            <a:ext cx="8935692" cy="8709"/>
          </a:xfrm>
          <a:prstGeom prst="line">
            <a:avLst/>
          </a:prstGeom>
          <a:noFill/>
          <a:ln w="635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 name="Diamond 10"/>
          <p:cNvSpPr/>
          <p:nvPr/>
        </p:nvSpPr>
        <p:spPr>
          <a:xfrm>
            <a:off x="1937288" y="2383734"/>
            <a:ext cx="395207" cy="371959"/>
          </a:xfrm>
          <a:prstGeom prst="diamond">
            <a:avLst/>
          </a:prstGeom>
          <a:solidFill>
            <a:srgbClr val="0070C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cxnSp>
        <p:nvCxnSpPr>
          <p:cNvPr id="29" name="Straight Arrow Connector 28"/>
          <p:cNvCxnSpPr/>
          <p:nvPr/>
        </p:nvCxnSpPr>
        <p:spPr>
          <a:xfrm flipH="1" flipV="1">
            <a:off x="2135597" y="2596210"/>
            <a:ext cx="3170" cy="770717"/>
          </a:xfrm>
          <a:prstGeom prst="straightConnector1">
            <a:avLst/>
          </a:prstGeom>
          <a:noFill/>
          <a:ln w="63500" cap="flat">
            <a:solidFill>
              <a:srgbClr val="92D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3" name="Diamond 42"/>
          <p:cNvSpPr/>
          <p:nvPr/>
        </p:nvSpPr>
        <p:spPr>
          <a:xfrm>
            <a:off x="2446148" y="2373405"/>
            <a:ext cx="395207" cy="371959"/>
          </a:xfrm>
          <a:prstGeom prst="diamond">
            <a:avLst/>
          </a:prstGeom>
          <a:solidFill>
            <a:srgbClr val="0070C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cxnSp>
        <p:nvCxnSpPr>
          <p:cNvPr id="26" name="Straight Arrow Connector 25"/>
          <p:cNvCxnSpPr/>
          <p:nvPr/>
        </p:nvCxnSpPr>
        <p:spPr>
          <a:xfrm>
            <a:off x="2638697" y="1707654"/>
            <a:ext cx="0" cy="805743"/>
          </a:xfrm>
          <a:prstGeom prst="straightConnector1">
            <a:avLst/>
          </a:prstGeom>
          <a:noFill/>
          <a:ln w="63500" cap="flat">
            <a:solidFill>
              <a:schemeClr val="accent1">
                <a:lumMod val="60000"/>
                <a:lumOff val="4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4" name="Diamond 43"/>
          <p:cNvSpPr/>
          <p:nvPr/>
        </p:nvSpPr>
        <p:spPr>
          <a:xfrm>
            <a:off x="3908149" y="2386322"/>
            <a:ext cx="395207" cy="371959"/>
          </a:xfrm>
          <a:prstGeom prst="diamond">
            <a:avLst/>
          </a:prstGeom>
          <a:solidFill>
            <a:srgbClr val="0070C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cxnSp>
        <p:nvCxnSpPr>
          <p:cNvPr id="30" name="Straight Connector 29"/>
          <p:cNvCxnSpPr/>
          <p:nvPr/>
        </p:nvCxnSpPr>
        <p:spPr>
          <a:xfrm flipV="1">
            <a:off x="3089846" y="1750817"/>
            <a:ext cx="17417" cy="818605"/>
          </a:xfrm>
          <a:prstGeom prst="line">
            <a:avLst/>
          </a:prstGeom>
          <a:noFill/>
          <a:ln w="63500" cap="flat">
            <a:solidFill>
              <a:schemeClr val="accent1">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5" name="Diamond 44"/>
          <p:cNvSpPr/>
          <p:nvPr/>
        </p:nvSpPr>
        <p:spPr>
          <a:xfrm>
            <a:off x="4192284" y="2368244"/>
            <a:ext cx="395207" cy="371959"/>
          </a:xfrm>
          <a:prstGeom prst="diamond">
            <a:avLst/>
          </a:prstGeom>
          <a:solidFill>
            <a:srgbClr val="0070C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cxnSp>
        <p:nvCxnSpPr>
          <p:cNvPr id="32" name="Straight Arrow Connector 31"/>
          <p:cNvCxnSpPr/>
          <p:nvPr/>
        </p:nvCxnSpPr>
        <p:spPr>
          <a:xfrm>
            <a:off x="4387423" y="1712823"/>
            <a:ext cx="0" cy="805743"/>
          </a:xfrm>
          <a:prstGeom prst="straightConnector1">
            <a:avLst/>
          </a:prstGeom>
          <a:noFill/>
          <a:ln w="63500" cap="flat">
            <a:solidFill>
              <a:schemeClr val="accent1">
                <a:lumMod val="60000"/>
                <a:lumOff val="4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6" name="Straight Arrow Connector 35"/>
          <p:cNvCxnSpPr/>
          <p:nvPr/>
        </p:nvCxnSpPr>
        <p:spPr>
          <a:xfrm flipH="1" flipV="1">
            <a:off x="4093555" y="2585881"/>
            <a:ext cx="3170" cy="770717"/>
          </a:xfrm>
          <a:prstGeom prst="straightConnector1">
            <a:avLst/>
          </a:prstGeom>
          <a:noFill/>
          <a:ln w="63500" cap="flat">
            <a:solidFill>
              <a:srgbClr val="92D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 name="Arc 11"/>
          <p:cNvSpPr/>
          <p:nvPr/>
        </p:nvSpPr>
        <p:spPr>
          <a:xfrm rot="17443597">
            <a:off x="4219039" y="2155118"/>
            <a:ext cx="1495594" cy="994555"/>
          </a:xfrm>
          <a:prstGeom prst="arc">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1" name="TextBox 20"/>
          <p:cNvSpPr txBox="1"/>
          <p:nvPr/>
        </p:nvSpPr>
        <p:spPr>
          <a:xfrm>
            <a:off x="5249620" y="1737899"/>
            <a:ext cx="25032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Feature toggle disabled</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46" name="Arc 45"/>
          <p:cNvSpPr/>
          <p:nvPr/>
        </p:nvSpPr>
        <p:spPr>
          <a:xfrm rot="14309874">
            <a:off x="2224876" y="2838654"/>
            <a:ext cx="1495594" cy="994555"/>
          </a:xfrm>
          <a:prstGeom prst="arc">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47" name="TextBox 46"/>
          <p:cNvSpPr txBox="1"/>
          <p:nvPr/>
        </p:nvSpPr>
        <p:spPr>
          <a:xfrm>
            <a:off x="2543534" y="3588728"/>
            <a:ext cx="25032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Feature toggle disabled</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Tree>
    <p:extLst>
      <p:ext uri="{BB962C8B-B14F-4D97-AF65-F5344CB8AC3E}">
        <p14:creationId xmlns:p14="http://schemas.microsoft.com/office/powerpoint/2010/main" val="1930933986"/>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1" name="pasted-image.png"/>
          <p:cNvPicPr>
            <a:picLocks noChangeAspect="1"/>
          </p:cNvPicPr>
          <p:nvPr/>
        </p:nvPicPr>
        <p:blipFill>
          <a:blip r:embed="rId2">
            <a:extLst/>
          </a:blip>
          <a:stretch>
            <a:fillRect/>
          </a:stretch>
        </p:blipFill>
        <p:spPr>
          <a:xfrm>
            <a:off x="899592" y="0"/>
            <a:ext cx="6858000" cy="514350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1779662"/>
            <a:ext cx="5657318" cy="707886"/>
          </a:xfrm>
          <a:prstGeom prst="rect">
            <a:avLst/>
          </a:prstGeom>
        </p:spPr>
        <p:txBody>
          <a:bodyPr wrap="none">
            <a:spAutoFit/>
          </a:bodyPr>
          <a:lstStyle/>
          <a:p>
            <a:r>
              <a:rPr lang="en-US" sz="4000" dirty="0">
                <a:solidFill>
                  <a:srgbClr val="5F6985"/>
                </a:solidFill>
              </a:rPr>
              <a:t>//$</a:t>
            </a:r>
            <a:r>
              <a:rPr lang="en-US" sz="4000" dirty="0" err="1">
                <a:solidFill>
                  <a:srgbClr val="5F6985"/>
                </a:solidFill>
              </a:rPr>
              <a:t>MyNewFeature</a:t>
            </a:r>
            <a:r>
              <a:rPr lang="en-US" sz="4000" dirty="0">
                <a:solidFill>
                  <a:srgbClr val="5F6985"/>
                </a:solidFill>
              </a:rPr>
              <a:t>-&gt;run();</a:t>
            </a:r>
            <a:endParaRPr lang="en-US" sz="4000" dirty="0"/>
          </a:p>
        </p:txBody>
      </p:sp>
      <p:cxnSp>
        <p:nvCxnSpPr>
          <p:cNvPr id="10" name="Straight Arrow Connector 9"/>
          <p:cNvCxnSpPr/>
          <p:nvPr/>
        </p:nvCxnSpPr>
        <p:spPr>
          <a:xfrm flipH="1" flipV="1">
            <a:off x="827584" y="2487548"/>
            <a:ext cx="792088" cy="1236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15616" y="3651870"/>
            <a:ext cx="6146234" cy="369332"/>
          </a:xfrm>
          <a:prstGeom prst="rect">
            <a:avLst/>
          </a:prstGeom>
          <a:noFill/>
        </p:spPr>
        <p:txBody>
          <a:bodyPr wrap="none" rtlCol="0">
            <a:spAutoFit/>
          </a:bodyPr>
          <a:lstStyle/>
          <a:p>
            <a:r>
              <a:rPr lang="en-US" dirty="0" smtClean="0"/>
              <a:t>Super simple toggle ( </a:t>
            </a:r>
            <a:r>
              <a:rPr lang="en-US" dirty="0" err="1" smtClean="0"/>
              <a:t>git</a:t>
            </a:r>
            <a:r>
              <a:rPr lang="en-US" dirty="0" smtClean="0"/>
              <a:t> commit </a:t>
            </a:r>
            <a:r>
              <a:rPr lang="mr-IN" dirty="0" smtClean="0"/>
              <a:t>–</a:t>
            </a:r>
            <a:r>
              <a:rPr lang="en-US" dirty="0" smtClean="0"/>
              <a:t>m ”Disable/Enable feature X”</a:t>
            </a:r>
            <a:endParaRPr lang="en-US" dirty="0"/>
          </a:p>
        </p:txBody>
      </p:sp>
    </p:spTree>
    <p:extLst>
      <p:ext uri="{BB962C8B-B14F-4D97-AF65-F5344CB8AC3E}">
        <p14:creationId xmlns:p14="http://schemas.microsoft.com/office/powerpoint/2010/main" val="521689001"/>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xfrm>
            <a:off x="714639" y="2211710"/>
            <a:ext cx="7714722" cy="1102299"/>
          </a:xfrm>
          <a:prstGeom prst="rect">
            <a:avLst/>
          </a:prstGeom>
        </p:spPr>
        <p:txBody>
          <a:bodyPr>
            <a:noAutofit/>
          </a:bodyPr>
          <a:lstStyle>
            <a:lvl1pPr defTabSz="292607">
              <a:defRPr sz="2304"/>
            </a:lvl1pPr>
          </a:lstStyle>
          <a:p>
            <a:r>
              <a:rPr sz="4000" b="1" dirty="0"/>
              <a:t>Continuous Delivery / Deployment </a:t>
            </a:r>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520" y="-236562"/>
            <a:ext cx="9433048" cy="5616624"/>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536" y="339502"/>
            <a:ext cx="7848872" cy="3416320"/>
          </a:xfrm>
          <a:prstGeom prst="rect">
            <a:avLst/>
          </a:prstGeom>
        </p:spPr>
        <p:txBody>
          <a:bodyPr wrap="square">
            <a:spAutoFit/>
          </a:bodyPr>
          <a:lstStyle/>
          <a:p>
            <a:r>
              <a:rPr lang="en-US" sz="3600" dirty="0">
                <a:solidFill>
                  <a:srgbClr val="8EA2BB"/>
                </a:solidFill>
              </a:rPr>
              <a:t>&lt;?</a:t>
            </a:r>
            <a:r>
              <a:rPr lang="en-US" sz="3600" dirty="0" err="1">
                <a:solidFill>
                  <a:srgbClr val="D7A471"/>
                </a:solidFill>
              </a:rPr>
              <a:t>php</a:t>
            </a:r>
            <a:r>
              <a:rPr lang="en-US" sz="3600" dirty="0">
                <a:solidFill>
                  <a:srgbClr val="D7A471"/>
                </a:solidFill>
              </a:rPr>
              <a:t/>
            </a:r>
            <a:br>
              <a:rPr lang="en-US" sz="3600" dirty="0">
                <a:solidFill>
                  <a:srgbClr val="D7A471"/>
                </a:solidFill>
              </a:rPr>
            </a:br>
            <a:r>
              <a:rPr lang="en-US" sz="3600" dirty="0">
                <a:solidFill>
                  <a:srgbClr val="FFFFFF"/>
                </a:solidFill>
              </a:rPr>
              <a:t>…</a:t>
            </a:r>
            <a:br>
              <a:rPr lang="en-US" sz="3600" dirty="0">
                <a:solidFill>
                  <a:srgbClr val="FFFFFF"/>
                </a:solidFill>
              </a:rPr>
            </a:br>
            <a:r>
              <a:rPr lang="en-US" sz="3600" dirty="0">
                <a:solidFill>
                  <a:srgbClr val="C983DE"/>
                </a:solidFill>
              </a:rPr>
              <a:t>if </a:t>
            </a:r>
            <a:r>
              <a:rPr lang="en-US" sz="3600" dirty="0">
                <a:solidFill>
                  <a:schemeClr val="tx2">
                    <a:lumMod val="50000"/>
                  </a:schemeClr>
                </a:solidFill>
              </a:rPr>
              <a:t>(</a:t>
            </a:r>
            <a:r>
              <a:rPr lang="en-US" sz="3600" dirty="0">
                <a:solidFill>
                  <a:srgbClr val="E47467"/>
                </a:solidFill>
              </a:rPr>
              <a:t>$</a:t>
            </a:r>
            <a:r>
              <a:rPr lang="en-US" sz="3600" dirty="0" err="1">
                <a:solidFill>
                  <a:srgbClr val="E47467"/>
                </a:solidFill>
              </a:rPr>
              <a:t>someFeature</a:t>
            </a:r>
            <a:r>
              <a:rPr lang="en-US" sz="3600" dirty="0">
                <a:solidFill>
                  <a:schemeClr val="tx2">
                    <a:lumMod val="50000"/>
                  </a:schemeClr>
                </a:solidFill>
              </a:rPr>
              <a:t>)</a:t>
            </a:r>
            <a:r>
              <a:rPr lang="en-US" sz="3600" dirty="0">
                <a:solidFill>
                  <a:srgbClr val="8EA2BB"/>
                </a:solidFill>
              </a:rPr>
              <a:t>-&gt;</a:t>
            </a:r>
            <a:r>
              <a:rPr lang="en-US" sz="3600" dirty="0" err="1">
                <a:solidFill>
                  <a:schemeClr val="tx1"/>
                </a:solidFill>
              </a:rPr>
              <a:t>isEnabled</a:t>
            </a:r>
            <a:r>
              <a:rPr lang="en-US" sz="3600" dirty="0">
                <a:solidFill>
                  <a:schemeClr val="tx1"/>
                </a:solidFill>
              </a:rPr>
              <a:t>() </a:t>
            </a:r>
            <a:r>
              <a:rPr lang="en-US" sz="3600" dirty="0">
                <a:solidFill>
                  <a:schemeClr val="tx2">
                    <a:lumMod val="50000"/>
                  </a:schemeClr>
                </a:solidFill>
              </a:rPr>
              <a:t>{</a:t>
            </a:r>
            <a:r>
              <a:rPr lang="en-US" sz="3600" dirty="0">
                <a:solidFill>
                  <a:srgbClr val="F6F3E8"/>
                </a:solidFill>
              </a:rPr>
              <a:t/>
            </a:r>
            <a:br>
              <a:rPr lang="en-US" sz="3600" dirty="0">
                <a:solidFill>
                  <a:srgbClr val="F6F3E8"/>
                </a:solidFill>
              </a:rPr>
            </a:br>
            <a:r>
              <a:rPr lang="en-US" sz="3600" dirty="0">
                <a:solidFill>
                  <a:srgbClr val="FFFFFF"/>
                </a:solidFill>
              </a:rPr>
              <a:t>…</a:t>
            </a:r>
            <a:r>
              <a:rPr lang="en-US" sz="3600" dirty="0">
                <a:solidFill>
                  <a:srgbClr val="8EA2BB"/>
                </a:solidFill>
              </a:rPr>
              <a:t>..</a:t>
            </a:r>
            <a:br>
              <a:rPr lang="en-US" sz="3600" dirty="0">
                <a:solidFill>
                  <a:srgbClr val="8EA2BB"/>
                </a:solidFill>
              </a:rPr>
            </a:br>
            <a:r>
              <a:rPr lang="en-US" sz="3600" dirty="0">
                <a:solidFill>
                  <a:schemeClr val="tx2">
                    <a:lumMod val="50000"/>
                  </a:schemeClr>
                </a:solidFill>
              </a:rPr>
              <a:t>}</a:t>
            </a:r>
            <a:r>
              <a:rPr lang="en-US" sz="3600" dirty="0">
                <a:solidFill>
                  <a:srgbClr val="F6F3E8"/>
                </a:solidFill>
              </a:rPr>
              <a:t/>
            </a:r>
            <a:br>
              <a:rPr lang="en-US" sz="3600" dirty="0">
                <a:solidFill>
                  <a:srgbClr val="F6F3E8"/>
                </a:solidFill>
              </a:rPr>
            </a:br>
            <a:r>
              <a:rPr lang="en-US" sz="3600" dirty="0">
                <a:solidFill>
                  <a:srgbClr val="FFFFFF"/>
                </a:solidFill>
              </a:rPr>
              <a:t>…</a:t>
            </a:r>
            <a:endParaRPr lang="en-US" sz="3600" dirty="0"/>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4400" b="1" dirty="0" smtClean="0"/>
              <a:t>Packages</a:t>
            </a:r>
            <a:r>
              <a:rPr lang="en-US" sz="4000" dirty="0" smtClean="0"/>
              <a:t> </a:t>
            </a:r>
            <a:endParaRPr lang="en-US" sz="4000" dirty="0"/>
          </a:p>
        </p:txBody>
      </p:sp>
    </p:spTree>
    <p:extLst>
      <p:ext uri="{BB962C8B-B14F-4D97-AF65-F5344CB8AC3E}">
        <p14:creationId xmlns:p14="http://schemas.microsoft.com/office/powerpoint/2010/main" val="451503466"/>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a:t>Meet </a:t>
            </a:r>
            <a:r>
              <a:rPr lang="en-US" b="1" dirty="0" smtClean="0"/>
              <a:t>“</a:t>
            </a:r>
            <a:r>
              <a:rPr lang="en-US" b="1" dirty="0" err="1" smtClean="0"/>
              <a:t>Qandidate</a:t>
            </a:r>
            <a:r>
              <a:rPr lang="en-US" b="1" dirty="0" smtClean="0"/>
              <a:t>\Toggle”</a:t>
            </a:r>
            <a:endParaRPr lang="en-US" b="1" dirty="0"/>
          </a:p>
        </p:txBody>
      </p:sp>
    </p:spTree>
    <p:extLst>
      <p:ext uri="{BB962C8B-B14F-4D97-AF65-F5344CB8AC3E}">
        <p14:creationId xmlns:p14="http://schemas.microsoft.com/office/powerpoint/2010/main" val="1923335021"/>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08520" y="-236562"/>
            <a:ext cx="9289032" cy="5472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648" y="309592"/>
            <a:ext cx="9036496" cy="4524315"/>
          </a:xfrm>
          <a:prstGeom prst="rect">
            <a:avLst/>
          </a:prstGeom>
        </p:spPr>
        <p:txBody>
          <a:bodyPr wrap="square">
            <a:spAutoFit/>
          </a:bodyPr>
          <a:lstStyle/>
          <a:p>
            <a:r>
              <a:rPr lang="en-US" dirty="0">
                <a:solidFill>
                  <a:srgbClr val="C45A4E"/>
                </a:solidFill>
              </a:rPr>
              <a:t>&lt;?</a:t>
            </a:r>
            <a:r>
              <a:rPr lang="en-US" dirty="0" err="1">
                <a:solidFill>
                  <a:srgbClr val="C45A4E"/>
                </a:solidFill>
              </a:rPr>
              <a:t>php</a:t>
            </a:r>
            <a:r>
              <a:rPr lang="en-US" dirty="0">
                <a:solidFill>
                  <a:srgbClr val="C45A4E"/>
                </a:solidFill>
              </a:rPr>
              <a:t/>
            </a:r>
            <a:br>
              <a:rPr lang="en-US" dirty="0">
                <a:solidFill>
                  <a:srgbClr val="C45A4E"/>
                </a:solidFill>
              </a:rPr>
            </a:br>
            <a:r>
              <a:rPr lang="en-US" dirty="0">
                <a:solidFill>
                  <a:srgbClr val="5F6985"/>
                </a:solidFill>
              </a:rPr>
              <a:t>// Create the </a:t>
            </a:r>
            <a:r>
              <a:rPr lang="en-US" dirty="0" err="1">
                <a:solidFill>
                  <a:srgbClr val="5F6985"/>
                </a:solidFill>
              </a:rPr>
              <a:t>ToggleManager</a:t>
            </a:r>
            <a:r>
              <a:rPr lang="en-US" dirty="0">
                <a:solidFill>
                  <a:srgbClr val="5F6985"/>
                </a:solidFill>
              </a:rPr>
              <a:t/>
            </a:r>
            <a:br>
              <a:rPr lang="en-US" dirty="0">
                <a:solidFill>
                  <a:srgbClr val="5F6985"/>
                </a:solidFill>
              </a:rPr>
            </a:br>
            <a:r>
              <a:rPr lang="en-US" dirty="0">
                <a:solidFill>
                  <a:srgbClr val="E47467"/>
                </a:solidFill>
              </a:rPr>
              <a:t>$manager </a:t>
            </a:r>
            <a:r>
              <a:rPr lang="en-US" dirty="0">
                <a:solidFill>
                  <a:srgbClr val="8EA2BB"/>
                </a:solidFill>
              </a:rPr>
              <a:t>= </a:t>
            </a:r>
            <a:r>
              <a:rPr lang="en-US" dirty="0">
                <a:solidFill>
                  <a:srgbClr val="C983DE"/>
                </a:solidFill>
              </a:rPr>
              <a:t>new </a:t>
            </a:r>
            <a:r>
              <a:rPr lang="en-US" dirty="0" err="1">
                <a:solidFill>
                  <a:srgbClr val="97C475"/>
                </a:solidFill>
              </a:rPr>
              <a:t>ToggleManager</a:t>
            </a:r>
            <a:r>
              <a:rPr lang="en-US" dirty="0">
                <a:solidFill>
                  <a:srgbClr val="F6F3E8"/>
                </a:solidFill>
              </a:rPr>
              <a:t>(</a:t>
            </a:r>
            <a:r>
              <a:rPr lang="en-US" dirty="0">
                <a:solidFill>
                  <a:srgbClr val="C983DE"/>
                </a:solidFill>
              </a:rPr>
              <a:t>new </a:t>
            </a:r>
            <a:r>
              <a:rPr lang="en-US" dirty="0" err="1">
                <a:solidFill>
                  <a:srgbClr val="97C475"/>
                </a:solidFill>
              </a:rPr>
              <a:t>InMemoryCollection</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A toggle that will be active when the user id is less than 42</a:t>
            </a:r>
            <a:br>
              <a:rPr lang="en-US" dirty="0">
                <a:solidFill>
                  <a:srgbClr val="5F6985"/>
                </a:solidFill>
              </a:rPr>
            </a:br>
            <a:r>
              <a:rPr lang="en-US" dirty="0">
                <a:solidFill>
                  <a:srgbClr val="E47467"/>
                </a:solidFill>
              </a:rPr>
              <a:t>$operator  </a:t>
            </a:r>
            <a:r>
              <a:rPr lang="en-US" dirty="0">
                <a:solidFill>
                  <a:srgbClr val="8EA2BB"/>
                </a:solidFill>
              </a:rPr>
              <a:t>= </a:t>
            </a:r>
            <a:r>
              <a:rPr lang="en-US" dirty="0">
                <a:solidFill>
                  <a:srgbClr val="C983DE"/>
                </a:solidFill>
              </a:rPr>
              <a:t>new </a:t>
            </a:r>
            <a:r>
              <a:rPr lang="en-US" dirty="0" err="1">
                <a:solidFill>
                  <a:srgbClr val="97C475"/>
                </a:solidFill>
              </a:rPr>
              <a:t>LessThan</a:t>
            </a:r>
            <a:r>
              <a:rPr lang="en-US" dirty="0">
                <a:solidFill>
                  <a:srgbClr val="F6F3E8"/>
                </a:solidFill>
              </a:rPr>
              <a:t>(</a:t>
            </a:r>
            <a:r>
              <a:rPr lang="en-US" dirty="0">
                <a:solidFill>
                  <a:srgbClr val="D7A471"/>
                </a:solidFill>
              </a:rPr>
              <a:t>42</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$condition </a:t>
            </a:r>
            <a:r>
              <a:rPr lang="en-US" dirty="0">
                <a:solidFill>
                  <a:srgbClr val="8EA2BB"/>
                </a:solidFill>
              </a:rPr>
              <a:t>= </a:t>
            </a:r>
            <a:r>
              <a:rPr lang="en-US" dirty="0">
                <a:solidFill>
                  <a:srgbClr val="C983DE"/>
                </a:solidFill>
              </a:rPr>
              <a:t>new </a:t>
            </a:r>
            <a:r>
              <a:rPr lang="en-US" dirty="0" err="1">
                <a:solidFill>
                  <a:srgbClr val="97C475"/>
                </a:solidFill>
              </a:rPr>
              <a:t>OperatorCondition</a:t>
            </a:r>
            <a:r>
              <a:rPr lang="en-US" dirty="0">
                <a:solidFill>
                  <a:srgbClr val="F6F3E8"/>
                </a:solidFill>
              </a:rPr>
              <a:t>(</a:t>
            </a:r>
            <a:r>
              <a:rPr lang="en-US" dirty="0">
                <a:solidFill>
                  <a:srgbClr val="A0C782"/>
                </a:solidFill>
              </a:rPr>
              <a:t>'</a:t>
            </a:r>
            <a:r>
              <a:rPr lang="en-US" dirty="0" err="1">
                <a:solidFill>
                  <a:srgbClr val="A0C782"/>
                </a:solidFill>
              </a:rPr>
              <a:t>user_id</a:t>
            </a:r>
            <a:r>
              <a:rPr lang="en-US" dirty="0">
                <a:solidFill>
                  <a:srgbClr val="A0C782"/>
                </a:solidFill>
              </a:rPr>
              <a:t>'</a:t>
            </a:r>
            <a:r>
              <a:rPr lang="en-US" dirty="0">
                <a:solidFill>
                  <a:srgbClr val="F3F6EE"/>
                </a:solidFill>
              </a:rPr>
              <a:t>, </a:t>
            </a:r>
            <a:r>
              <a:rPr lang="en-US" dirty="0">
                <a:solidFill>
                  <a:srgbClr val="E47467"/>
                </a:solidFill>
              </a:rPr>
              <a:t>$operator</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$toggle    </a:t>
            </a:r>
            <a:r>
              <a:rPr lang="en-US" dirty="0">
                <a:solidFill>
                  <a:srgbClr val="8EA2BB"/>
                </a:solidFill>
              </a:rPr>
              <a:t>= </a:t>
            </a:r>
            <a:r>
              <a:rPr lang="en-US" dirty="0">
                <a:solidFill>
                  <a:srgbClr val="C983DE"/>
                </a:solidFill>
              </a:rPr>
              <a:t>new </a:t>
            </a:r>
            <a:r>
              <a:rPr lang="en-US" dirty="0">
                <a:solidFill>
                  <a:srgbClr val="97C475"/>
                </a:solidFill>
              </a:rPr>
              <a:t>Toggle</a:t>
            </a:r>
            <a:r>
              <a:rPr lang="en-US" dirty="0">
                <a:solidFill>
                  <a:srgbClr val="F6F3E8"/>
                </a:solidFill>
              </a:rPr>
              <a:t>(</a:t>
            </a:r>
            <a:r>
              <a:rPr lang="en-US" dirty="0">
                <a:solidFill>
                  <a:srgbClr val="A0C782"/>
                </a:solidFill>
              </a:rPr>
              <a:t>'toggling'</a:t>
            </a:r>
            <a:r>
              <a:rPr lang="en-US" dirty="0">
                <a:solidFill>
                  <a:srgbClr val="F3F6EE"/>
                </a:solidFill>
              </a:rPr>
              <a:t>, </a:t>
            </a:r>
            <a:r>
              <a:rPr lang="en-US" dirty="0">
                <a:solidFill>
                  <a:srgbClr val="C983DE"/>
                </a:solidFill>
              </a:rPr>
              <a:t>array</a:t>
            </a:r>
            <a:r>
              <a:rPr lang="en-US" dirty="0">
                <a:solidFill>
                  <a:srgbClr val="F6F3E8"/>
                </a:solidFill>
              </a:rPr>
              <a:t>(</a:t>
            </a:r>
            <a:r>
              <a:rPr lang="en-US" dirty="0">
                <a:solidFill>
                  <a:srgbClr val="E47467"/>
                </a:solidFill>
              </a:rPr>
              <a:t>$condition</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Add the toggle to the manager</a:t>
            </a:r>
            <a:br>
              <a:rPr lang="en-US" dirty="0">
                <a:solidFill>
                  <a:srgbClr val="5F6985"/>
                </a:solidFill>
              </a:rPr>
            </a:br>
            <a:r>
              <a:rPr lang="en-US" dirty="0">
                <a:solidFill>
                  <a:srgbClr val="E47467"/>
                </a:solidFill>
              </a:rPr>
              <a:t>$manager</a:t>
            </a:r>
            <a:r>
              <a:rPr lang="en-US" dirty="0">
                <a:solidFill>
                  <a:srgbClr val="8EA2BB"/>
                </a:solidFill>
              </a:rPr>
              <a:t>-&gt;</a:t>
            </a:r>
            <a:r>
              <a:rPr lang="en-US" dirty="0">
                <a:solidFill>
                  <a:srgbClr val="B4BBC6"/>
                </a:solidFill>
              </a:rPr>
              <a:t>add</a:t>
            </a:r>
            <a:r>
              <a:rPr lang="en-US" dirty="0">
                <a:solidFill>
                  <a:srgbClr val="F6F3E8"/>
                </a:solidFill>
              </a:rPr>
              <a:t>(</a:t>
            </a:r>
            <a:r>
              <a:rPr lang="en-US" dirty="0">
                <a:solidFill>
                  <a:srgbClr val="E47467"/>
                </a:solidFill>
              </a:rPr>
              <a:t>$toggle</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Create and check a new context for a user with id 42</a:t>
            </a:r>
            <a:br>
              <a:rPr lang="en-US" dirty="0">
                <a:solidFill>
                  <a:srgbClr val="5F6985"/>
                </a:solidFill>
              </a:rPr>
            </a:br>
            <a:r>
              <a:rPr lang="en-US" dirty="0">
                <a:solidFill>
                  <a:srgbClr val="E47467"/>
                </a:solidFill>
              </a:rPr>
              <a:t>$context </a:t>
            </a:r>
            <a:r>
              <a:rPr lang="en-US" dirty="0">
                <a:solidFill>
                  <a:srgbClr val="8EA2BB"/>
                </a:solidFill>
              </a:rPr>
              <a:t>= </a:t>
            </a:r>
            <a:r>
              <a:rPr lang="en-US" dirty="0">
                <a:solidFill>
                  <a:srgbClr val="C983DE"/>
                </a:solidFill>
              </a:rPr>
              <a:t>new </a:t>
            </a:r>
            <a:r>
              <a:rPr lang="en-US" dirty="0">
                <a:solidFill>
                  <a:srgbClr val="97C475"/>
                </a:solidFill>
              </a:rPr>
              <a:t>Context</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$context</a:t>
            </a:r>
            <a:r>
              <a:rPr lang="en-US" dirty="0">
                <a:solidFill>
                  <a:srgbClr val="8EA2BB"/>
                </a:solidFill>
              </a:rPr>
              <a:t>-&gt;</a:t>
            </a:r>
            <a:r>
              <a:rPr lang="en-US" dirty="0">
                <a:solidFill>
                  <a:srgbClr val="B4BBC6"/>
                </a:solidFill>
              </a:rPr>
              <a:t>set</a:t>
            </a:r>
            <a:r>
              <a:rPr lang="en-US" dirty="0">
                <a:solidFill>
                  <a:srgbClr val="F6F3E8"/>
                </a:solidFill>
              </a:rPr>
              <a:t>(</a:t>
            </a:r>
            <a:r>
              <a:rPr lang="en-US" dirty="0">
                <a:solidFill>
                  <a:srgbClr val="A0C782"/>
                </a:solidFill>
              </a:rPr>
              <a:t>'</a:t>
            </a:r>
            <a:r>
              <a:rPr lang="en-US" dirty="0" err="1">
                <a:solidFill>
                  <a:srgbClr val="A0C782"/>
                </a:solidFill>
              </a:rPr>
              <a:t>user_id</a:t>
            </a:r>
            <a:r>
              <a:rPr lang="en-US" dirty="0">
                <a:solidFill>
                  <a:srgbClr val="A0C782"/>
                </a:solidFill>
              </a:rPr>
              <a:t>'</a:t>
            </a:r>
            <a:r>
              <a:rPr lang="en-US" dirty="0">
                <a:solidFill>
                  <a:srgbClr val="F3F6EE"/>
                </a:solidFill>
              </a:rPr>
              <a:t>, </a:t>
            </a:r>
            <a:r>
              <a:rPr lang="en-US" dirty="0">
                <a:solidFill>
                  <a:srgbClr val="D7A471"/>
                </a:solidFill>
              </a:rPr>
              <a:t>42</a:t>
            </a:r>
            <a:r>
              <a:rPr lang="en-US" dirty="0">
                <a:solidFill>
                  <a:srgbClr val="F6F3E8"/>
                </a:solidFill>
              </a:rPr>
              <a:t>)</a:t>
            </a:r>
            <a:r>
              <a:rPr lang="en-US" dirty="0">
                <a:solidFill>
                  <a:srgbClr val="F3F6EE"/>
                </a:solidFill>
              </a:rPr>
              <a:t>;</a:t>
            </a:r>
            <a:br>
              <a:rPr lang="en-US" dirty="0">
                <a:solidFill>
                  <a:srgbClr val="F3F6EE"/>
                </a:solidFill>
              </a:rPr>
            </a:br>
            <a:r>
              <a:rPr lang="en-US" dirty="0" err="1">
                <a:solidFill>
                  <a:srgbClr val="61BEC9"/>
                </a:solidFill>
              </a:rPr>
              <a:t>var_dump</a:t>
            </a:r>
            <a:r>
              <a:rPr lang="en-US" dirty="0">
                <a:solidFill>
                  <a:srgbClr val="F6F3E8"/>
                </a:solidFill>
              </a:rPr>
              <a:t>(</a:t>
            </a:r>
            <a:r>
              <a:rPr lang="en-US" dirty="0">
                <a:solidFill>
                  <a:srgbClr val="E47467"/>
                </a:solidFill>
              </a:rPr>
              <a:t>$manager</a:t>
            </a:r>
            <a:r>
              <a:rPr lang="en-US" dirty="0">
                <a:solidFill>
                  <a:srgbClr val="8EA2BB"/>
                </a:solidFill>
              </a:rPr>
              <a:t>-&gt;</a:t>
            </a:r>
            <a:r>
              <a:rPr lang="en-US" dirty="0">
                <a:solidFill>
                  <a:srgbClr val="B4BBC6"/>
                </a:solidFill>
              </a:rPr>
              <a:t>active</a:t>
            </a:r>
            <a:r>
              <a:rPr lang="en-US" dirty="0">
                <a:solidFill>
                  <a:srgbClr val="F6F3E8"/>
                </a:solidFill>
              </a:rPr>
              <a:t>(</a:t>
            </a:r>
            <a:r>
              <a:rPr lang="en-US" dirty="0">
                <a:solidFill>
                  <a:srgbClr val="A0C782"/>
                </a:solidFill>
              </a:rPr>
              <a:t>'toggling'</a:t>
            </a:r>
            <a:r>
              <a:rPr lang="en-US" dirty="0">
                <a:solidFill>
                  <a:srgbClr val="F3F6EE"/>
                </a:solidFill>
              </a:rPr>
              <a:t>, </a:t>
            </a:r>
            <a:r>
              <a:rPr lang="en-US" dirty="0">
                <a:solidFill>
                  <a:srgbClr val="E47467"/>
                </a:solidFill>
              </a:rPr>
              <a:t>$context</a:t>
            </a:r>
            <a:r>
              <a:rPr lang="en-US" dirty="0">
                <a:solidFill>
                  <a:srgbClr val="F6F3E8"/>
                </a:solidFill>
              </a:rPr>
              <a:t>))</a:t>
            </a:r>
            <a:r>
              <a:rPr lang="en-US" dirty="0">
                <a:solidFill>
                  <a:srgbClr val="F3F6EE"/>
                </a:solidFill>
              </a:rPr>
              <a:t>; </a:t>
            </a:r>
            <a:r>
              <a:rPr lang="en-US" dirty="0">
                <a:solidFill>
                  <a:srgbClr val="5F6985"/>
                </a:solidFill>
              </a:rPr>
              <a:t>// false</a:t>
            </a:r>
            <a:endParaRPr lang="en-US" dirty="0"/>
          </a:p>
        </p:txBody>
      </p:sp>
      <p:sp>
        <p:nvSpPr>
          <p:cNvPr id="12" name="Rectangle 11"/>
          <p:cNvSpPr/>
          <p:nvPr/>
        </p:nvSpPr>
        <p:spPr>
          <a:xfrm>
            <a:off x="-108520" y="1419622"/>
            <a:ext cx="9433048" cy="410445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4026935"/>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08520" y="-236562"/>
            <a:ext cx="9289032" cy="5472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648" y="309592"/>
            <a:ext cx="9036496" cy="4524315"/>
          </a:xfrm>
          <a:prstGeom prst="rect">
            <a:avLst/>
          </a:prstGeom>
        </p:spPr>
        <p:txBody>
          <a:bodyPr wrap="square">
            <a:spAutoFit/>
          </a:bodyPr>
          <a:lstStyle/>
          <a:p>
            <a:r>
              <a:rPr lang="en-US" dirty="0">
                <a:solidFill>
                  <a:srgbClr val="C45A4E"/>
                </a:solidFill>
              </a:rPr>
              <a:t>&lt;?</a:t>
            </a:r>
            <a:r>
              <a:rPr lang="en-US" dirty="0" err="1">
                <a:solidFill>
                  <a:srgbClr val="C45A4E"/>
                </a:solidFill>
              </a:rPr>
              <a:t>php</a:t>
            </a:r>
            <a:r>
              <a:rPr lang="en-US" dirty="0">
                <a:solidFill>
                  <a:srgbClr val="C45A4E"/>
                </a:solidFill>
              </a:rPr>
              <a:t/>
            </a:r>
            <a:br>
              <a:rPr lang="en-US" dirty="0">
                <a:solidFill>
                  <a:srgbClr val="C45A4E"/>
                </a:solidFill>
              </a:rPr>
            </a:br>
            <a:r>
              <a:rPr lang="en-US" dirty="0">
                <a:solidFill>
                  <a:srgbClr val="5F6985"/>
                </a:solidFill>
              </a:rPr>
              <a:t>// Create the </a:t>
            </a:r>
            <a:r>
              <a:rPr lang="en-US" dirty="0" err="1">
                <a:solidFill>
                  <a:srgbClr val="5F6985"/>
                </a:solidFill>
              </a:rPr>
              <a:t>ToggleManager</a:t>
            </a:r>
            <a:r>
              <a:rPr lang="en-US" dirty="0">
                <a:solidFill>
                  <a:srgbClr val="5F6985"/>
                </a:solidFill>
              </a:rPr>
              <a:t/>
            </a:r>
            <a:br>
              <a:rPr lang="en-US" dirty="0">
                <a:solidFill>
                  <a:srgbClr val="5F6985"/>
                </a:solidFill>
              </a:rPr>
            </a:br>
            <a:r>
              <a:rPr lang="en-US" dirty="0">
                <a:solidFill>
                  <a:srgbClr val="E47467"/>
                </a:solidFill>
              </a:rPr>
              <a:t>$manager </a:t>
            </a:r>
            <a:r>
              <a:rPr lang="en-US" dirty="0">
                <a:solidFill>
                  <a:srgbClr val="8EA2BB"/>
                </a:solidFill>
              </a:rPr>
              <a:t>= </a:t>
            </a:r>
            <a:r>
              <a:rPr lang="en-US" dirty="0">
                <a:solidFill>
                  <a:srgbClr val="C983DE"/>
                </a:solidFill>
              </a:rPr>
              <a:t>new </a:t>
            </a:r>
            <a:r>
              <a:rPr lang="en-US" dirty="0" err="1">
                <a:solidFill>
                  <a:srgbClr val="97C475"/>
                </a:solidFill>
              </a:rPr>
              <a:t>ToggleManager</a:t>
            </a:r>
            <a:r>
              <a:rPr lang="en-US" dirty="0">
                <a:solidFill>
                  <a:srgbClr val="F6F3E8"/>
                </a:solidFill>
              </a:rPr>
              <a:t>(</a:t>
            </a:r>
            <a:r>
              <a:rPr lang="en-US" dirty="0">
                <a:solidFill>
                  <a:srgbClr val="C983DE"/>
                </a:solidFill>
              </a:rPr>
              <a:t>new </a:t>
            </a:r>
            <a:r>
              <a:rPr lang="en-US" dirty="0" err="1">
                <a:solidFill>
                  <a:srgbClr val="97C475"/>
                </a:solidFill>
              </a:rPr>
              <a:t>InMemoryCollection</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A toggle that will be active when the user id is less than 42</a:t>
            </a:r>
            <a:br>
              <a:rPr lang="en-US" dirty="0">
                <a:solidFill>
                  <a:srgbClr val="5F6985"/>
                </a:solidFill>
              </a:rPr>
            </a:br>
            <a:r>
              <a:rPr lang="en-US" dirty="0">
                <a:solidFill>
                  <a:srgbClr val="E47467"/>
                </a:solidFill>
              </a:rPr>
              <a:t>$operator  </a:t>
            </a:r>
            <a:r>
              <a:rPr lang="en-US" dirty="0">
                <a:solidFill>
                  <a:srgbClr val="8EA2BB"/>
                </a:solidFill>
              </a:rPr>
              <a:t>= </a:t>
            </a:r>
            <a:r>
              <a:rPr lang="en-US" dirty="0">
                <a:solidFill>
                  <a:srgbClr val="C983DE"/>
                </a:solidFill>
              </a:rPr>
              <a:t>new </a:t>
            </a:r>
            <a:r>
              <a:rPr lang="en-US" dirty="0" err="1">
                <a:solidFill>
                  <a:srgbClr val="97C475"/>
                </a:solidFill>
              </a:rPr>
              <a:t>LessThan</a:t>
            </a:r>
            <a:r>
              <a:rPr lang="en-US" dirty="0">
                <a:solidFill>
                  <a:srgbClr val="F6F3E8"/>
                </a:solidFill>
              </a:rPr>
              <a:t>(</a:t>
            </a:r>
            <a:r>
              <a:rPr lang="en-US" dirty="0">
                <a:solidFill>
                  <a:srgbClr val="D7A471"/>
                </a:solidFill>
              </a:rPr>
              <a:t>42</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$condition </a:t>
            </a:r>
            <a:r>
              <a:rPr lang="en-US" dirty="0">
                <a:solidFill>
                  <a:srgbClr val="8EA2BB"/>
                </a:solidFill>
              </a:rPr>
              <a:t>= </a:t>
            </a:r>
            <a:r>
              <a:rPr lang="en-US" dirty="0">
                <a:solidFill>
                  <a:srgbClr val="C983DE"/>
                </a:solidFill>
              </a:rPr>
              <a:t>new </a:t>
            </a:r>
            <a:r>
              <a:rPr lang="en-US" dirty="0" err="1">
                <a:solidFill>
                  <a:srgbClr val="97C475"/>
                </a:solidFill>
              </a:rPr>
              <a:t>OperatorCondition</a:t>
            </a:r>
            <a:r>
              <a:rPr lang="en-US" dirty="0">
                <a:solidFill>
                  <a:srgbClr val="F6F3E8"/>
                </a:solidFill>
              </a:rPr>
              <a:t>(</a:t>
            </a:r>
            <a:r>
              <a:rPr lang="en-US" dirty="0">
                <a:solidFill>
                  <a:srgbClr val="A0C782"/>
                </a:solidFill>
              </a:rPr>
              <a:t>'</a:t>
            </a:r>
            <a:r>
              <a:rPr lang="en-US" dirty="0" err="1">
                <a:solidFill>
                  <a:srgbClr val="A0C782"/>
                </a:solidFill>
              </a:rPr>
              <a:t>user_id</a:t>
            </a:r>
            <a:r>
              <a:rPr lang="en-US" dirty="0">
                <a:solidFill>
                  <a:srgbClr val="A0C782"/>
                </a:solidFill>
              </a:rPr>
              <a:t>'</a:t>
            </a:r>
            <a:r>
              <a:rPr lang="en-US" dirty="0">
                <a:solidFill>
                  <a:srgbClr val="F3F6EE"/>
                </a:solidFill>
              </a:rPr>
              <a:t>, </a:t>
            </a:r>
            <a:r>
              <a:rPr lang="en-US" dirty="0">
                <a:solidFill>
                  <a:srgbClr val="E47467"/>
                </a:solidFill>
              </a:rPr>
              <a:t>$operator</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$toggle    </a:t>
            </a:r>
            <a:r>
              <a:rPr lang="en-US" dirty="0">
                <a:solidFill>
                  <a:srgbClr val="8EA2BB"/>
                </a:solidFill>
              </a:rPr>
              <a:t>= </a:t>
            </a:r>
            <a:r>
              <a:rPr lang="en-US" dirty="0">
                <a:solidFill>
                  <a:srgbClr val="C983DE"/>
                </a:solidFill>
              </a:rPr>
              <a:t>new </a:t>
            </a:r>
            <a:r>
              <a:rPr lang="en-US" dirty="0">
                <a:solidFill>
                  <a:srgbClr val="97C475"/>
                </a:solidFill>
              </a:rPr>
              <a:t>Toggle</a:t>
            </a:r>
            <a:r>
              <a:rPr lang="en-US" dirty="0">
                <a:solidFill>
                  <a:srgbClr val="F6F3E8"/>
                </a:solidFill>
              </a:rPr>
              <a:t>(</a:t>
            </a:r>
            <a:r>
              <a:rPr lang="en-US" dirty="0">
                <a:solidFill>
                  <a:srgbClr val="A0C782"/>
                </a:solidFill>
              </a:rPr>
              <a:t>'toggling'</a:t>
            </a:r>
            <a:r>
              <a:rPr lang="en-US" dirty="0">
                <a:solidFill>
                  <a:srgbClr val="F3F6EE"/>
                </a:solidFill>
              </a:rPr>
              <a:t>, </a:t>
            </a:r>
            <a:r>
              <a:rPr lang="en-US" dirty="0">
                <a:solidFill>
                  <a:srgbClr val="C983DE"/>
                </a:solidFill>
              </a:rPr>
              <a:t>array</a:t>
            </a:r>
            <a:r>
              <a:rPr lang="en-US" dirty="0">
                <a:solidFill>
                  <a:srgbClr val="F6F3E8"/>
                </a:solidFill>
              </a:rPr>
              <a:t>(</a:t>
            </a:r>
            <a:r>
              <a:rPr lang="en-US" dirty="0">
                <a:solidFill>
                  <a:srgbClr val="E47467"/>
                </a:solidFill>
              </a:rPr>
              <a:t>$condition</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Add the toggle to the manager</a:t>
            </a:r>
            <a:br>
              <a:rPr lang="en-US" dirty="0">
                <a:solidFill>
                  <a:srgbClr val="5F6985"/>
                </a:solidFill>
              </a:rPr>
            </a:br>
            <a:r>
              <a:rPr lang="en-US" dirty="0">
                <a:solidFill>
                  <a:srgbClr val="E47467"/>
                </a:solidFill>
              </a:rPr>
              <a:t>$manager</a:t>
            </a:r>
            <a:r>
              <a:rPr lang="en-US" dirty="0">
                <a:solidFill>
                  <a:srgbClr val="8EA2BB"/>
                </a:solidFill>
              </a:rPr>
              <a:t>-&gt;</a:t>
            </a:r>
            <a:r>
              <a:rPr lang="en-US" dirty="0">
                <a:solidFill>
                  <a:srgbClr val="B4BBC6"/>
                </a:solidFill>
              </a:rPr>
              <a:t>add</a:t>
            </a:r>
            <a:r>
              <a:rPr lang="en-US" dirty="0">
                <a:solidFill>
                  <a:srgbClr val="F6F3E8"/>
                </a:solidFill>
              </a:rPr>
              <a:t>(</a:t>
            </a:r>
            <a:r>
              <a:rPr lang="en-US" dirty="0">
                <a:solidFill>
                  <a:srgbClr val="E47467"/>
                </a:solidFill>
              </a:rPr>
              <a:t>$toggle</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Create and check a new context for a user with id 42</a:t>
            </a:r>
            <a:br>
              <a:rPr lang="en-US" dirty="0">
                <a:solidFill>
                  <a:srgbClr val="5F6985"/>
                </a:solidFill>
              </a:rPr>
            </a:br>
            <a:r>
              <a:rPr lang="en-US" dirty="0">
                <a:solidFill>
                  <a:srgbClr val="E47467"/>
                </a:solidFill>
              </a:rPr>
              <a:t>$context </a:t>
            </a:r>
            <a:r>
              <a:rPr lang="en-US" dirty="0">
                <a:solidFill>
                  <a:srgbClr val="8EA2BB"/>
                </a:solidFill>
              </a:rPr>
              <a:t>= </a:t>
            </a:r>
            <a:r>
              <a:rPr lang="en-US" dirty="0">
                <a:solidFill>
                  <a:srgbClr val="C983DE"/>
                </a:solidFill>
              </a:rPr>
              <a:t>new </a:t>
            </a:r>
            <a:r>
              <a:rPr lang="en-US" dirty="0">
                <a:solidFill>
                  <a:srgbClr val="97C475"/>
                </a:solidFill>
              </a:rPr>
              <a:t>Context</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$context</a:t>
            </a:r>
            <a:r>
              <a:rPr lang="en-US" dirty="0">
                <a:solidFill>
                  <a:srgbClr val="8EA2BB"/>
                </a:solidFill>
              </a:rPr>
              <a:t>-&gt;</a:t>
            </a:r>
            <a:r>
              <a:rPr lang="en-US" dirty="0">
                <a:solidFill>
                  <a:srgbClr val="B4BBC6"/>
                </a:solidFill>
              </a:rPr>
              <a:t>set</a:t>
            </a:r>
            <a:r>
              <a:rPr lang="en-US" dirty="0">
                <a:solidFill>
                  <a:srgbClr val="F6F3E8"/>
                </a:solidFill>
              </a:rPr>
              <a:t>(</a:t>
            </a:r>
            <a:r>
              <a:rPr lang="en-US" dirty="0">
                <a:solidFill>
                  <a:srgbClr val="A0C782"/>
                </a:solidFill>
              </a:rPr>
              <a:t>'</a:t>
            </a:r>
            <a:r>
              <a:rPr lang="en-US" dirty="0" err="1">
                <a:solidFill>
                  <a:srgbClr val="A0C782"/>
                </a:solidFill>
              </a:rPr>
              <a:t>user_id</a:t>
            </a:r>
            <a:r>
              <a:rPr lang="en-US" dirty="0">
                <a:solidFill>
                  <a:srgbClr val="A0C782"/>
                </a:solidFill>
              </a:rPr>
              <a:t>'</a:t>
            </a:r>
            <a:r>
              <a:rPr lang="en-US" dirty="0">
                <a:solidFill>
                  <a:srgbClr val="F3F6EE"/>
                </a:solidFill>
              </a:rPr>
              <a:t>, </a:t>
            </a:r>
            <a:r>
              <a:rPr lang="en-US" dirty="0">
                <a:solidFill>
                  <a:srgbClr val="D7A471"/>
                </a:solidFill>
              </a:rPr>
              <a:t>42</a:t>
            </a:r>
            <a:r>
              <a:rPr lang="en-US" dirty="0">
                <a:solidFill>
                  <a:srgbClr val="F6F3E8"/>
                </a:solidFill>
              </a:rPr>
              <a:t>)</a:t>
            </a:r>
            <a:r>
              <a:rPr lang="en-US" dirty="0">
                <a:solidFill>
                  <a:srgbClr val="F3F6EE"/>
                </a:solidFill>
              </a:rPr>
              <a:t>;</a:t>
            </a:r>
            <a:br>
              <a:rPr lang="en-US" dirty="0">
                <a:solidFill>
                  <a:srgbClr val="F3F6EE"/>
                </a:solidFill>
              </a:rPr>
            </a:br>
            <a:r>
              <a:rPr lang="en-US" dirty="0" err="1">
                <a:solidFill>
                  <a:srgbClr val="61BEC9"/>
                </a:solidFill>
              </a:rPr>
              <a:t>var_dump</a:t>
            </a:r>
            <a:r>
              <a:rPr lang="en-US" dirty="0">
                <a:solidFill>
                  <a:srgbClr val="F6F3E8"/>
                </a:solidFill>
              </a:rPr>
              <a:t>(</a:t>
            </a:r>
            <a:r>
              <a:rPr lang="en-US" dirty="0">
                <a:solidFill>
                  <a:srgbClr val="E47467"/>
                </a:solidFill>
              </a:rPr>
              <a:t>$manager</a:t>
            </a:r>
            <a:r>
              <a:rPr lang="en-US" dirty="0">
                <a:solidFill>
                  <a:srgbClr val="8EA2BB"/>
                </a:solidFill>
              </a:rPr>
              <a:t>-&gt;</a:t>
            </a:r>
            <a:r>
              <a:rPr lang="en-US" dirty="0">
                <a:solidFill>
                  <a:srgbClr val="B4BBC6"/>
                </a:solidFill>
              </a:rPr>
              <a:t>active</a:t>
            </a:r>
            <a:r>
              <a:rPr lang="en-US" dirty="0">
                <a:solidFill>
                  <a:srgbClr val="F6F3E8"/>
                </a:solidFill>
              </a:rPr>
              <a:t>(</a:t>
            </a:r>
            <a:r>
              <a:rPr lang="en-US" dirty="0">
                <a:solidFill>
                  <a:srgbClr val="A0C782"/>
                </a:solidFill>
              </a:rPr>
              <a:t>'toggling'</a:t>
            </a:r>
            <a:r>
              <a:rPr lang="en-US" dirty="0">
                <a:solidFill>
                  <a:srgbClr val="F3F6EE"/>
                </a:solidFill>
              </a:rPr>
              <a:t>, </a:t>
            </a:r>
            <a:r>
              <a:rPr lang="en-US" dirty="0">
                <a:solidFill>
                  <a:srgbClr val="E47467"/>
                </a:solidFill>
              </a:rPr>
              <a:t>$context</a:t>
            </a:r>
            <a:r>
              <a:rPr lang="en-US" dirty="0">
                <a:solidFill>
                  <a:srgbClr val="F6F3E8"/>
                </a:solidFill>
              </a:rPr>
              <a:t>))</a:t>
            </a:r>
            <a:r>
              <a:rPr lang="en-US" dirty="0">
                <a:solidFill>
                  <a:srgbClr val="F3F6EE"/>
                </a:solidFill>
              </a:rPr>
              <a:t>; </a:t>
            </a:r>
            <a:r>
              <a:rPr lang="en-US" dirty="0">
                <a:solidFill>
                  <a:srgbClr val="5F6985"/>
                </a:solidFill>
              </a:rPr>
              <a:t>// false</a:t>
            </a:r>
            <a:endParaRPr lang="en-US" dirty="0"/>
          </a:p>
        </p:txBody>
      </p:sp>
      <p:sp>
        <p:nvSpPr>
          <p:cNvPr id="12" name="Rectangle 11"/>
          <p:cNvSpPr/>
          <p:nvPr/>
        </p:nvSpPr>
        <p:spPr>
          <a:xfrm>
            <a:off x="-108520" y="2673254"/>
            <a:ext cx="9433048" cy="288032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6628" y="-1532707"/>
            <a:ext cx="9433048" cy="288032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011358"/>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08520" y="-236562"/>
            <a:ext cx="9289032" cy="5472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648" y="309592"/>
            <a:ext cx="9036496" cy="4524315"/>
          </a:xfrm>
          <a:prstGeom prst="rect">
            <a:avLst/>
          </a:prstGeom>
        </p:spPr>
        <p:txBody>
          <a:bodyPr wrap="square">
            <a:spAutoFit/>
          </a:bodyPr>
          <a:lstStyle/>
          <a:p>
            <a:r>
              <a:rPr lang="en-US" dirty="0">
                <a:solidFill>
                  <a:srgbClr val="C45A4E"/>
                </a:solidFill>
              </a:rPr>
              <a:t>&lt;?</a:t>
            </a:r>
            <a:r>
              <a:rPr lang="en-US" dirty="0" err="1">
                <a:solidFill>
                  <a:srgbClr val="C45A4E"/>
                </a:solidFill>
              </a:rPr>
              <a:t>php</a:t>
            </a:r>
            <a:r>
              <a:rPr lang="en-US" dirty="0">
                <a:solidFill>
                  <a:srgbClr val="C45A4E"/>
                </a:solidFill>
              </a:rPr>
              <a:t/>
            </a:r>
            <a:br>
              <a:rPr lang="en-US" dirty="0">
                <a:solidFill>
                  <a:srgbClr val="C45A4E"/>
                </a:solidFill>
              </a:rPr>
            </a:br>
            <a:r>
              <a:rPr lang="en-US" dirty="0">
                <a:solidFill>
                  <a:srgbClr val="5F6985"/>
                </a:solidFill>
              </a:rPr>
              <a:t>// Create the </a:t>
            </a:r>
            <a:r>
              <a:rPr lang="en-US" dirty="0" err="1">
                <a:solidFill>
                  <a:srgbClr val="5F6985"/>
                </a:solidFill>
              </a:rPr>
              <a:t>ToggleManager</a:t>
            </a:r>
            <a:r>
              <a:rPr lang="en-US" dirty="0">
                <a:solidFill>
                  <a:srgbClr val="5F6985"/>
                </a:solidFill>
              </a:rPr>
              <a:t/>
            </a:r>
            <a:br>
              <a:rPr lang="en-US" dirty="0">
                <a:solidFill>
                  <a:srgbClr val="5F6985"/>
                </a:solidFill>
              </a:rPr>
            </a:br>
            <a:r>
              <a:rPr lang="en-US" dirty="0">
                <a:solidFill>
                  <a:srgbClr val="E47467"/>
                </a:solidFill>
              </a:rPr>
              <a:t>$manager </a:t>
            </a:r>
            <a:r>
              <a:rPr lang="en-US" dirty="0">
                <a:solidFill>
                  <a:srgbClr val="8EA2BB"/>
                </a:solidFill>
              </a:rPr>
              <a:t>= </a:t>
            </a:r>
            <a:r>
              <a:rPr lang="en-US" dirty="0">
                <a:solidFill>
                  <a:srgbClr val="C983DE"/>
                </a:solidFill>
              </a:rPr>
              <a:t>new </a:t>
            </a:r>
            <a:r>
              <a:rPr lang="en-US" dirty="0" err="1">
                <a:solidFill>
                  <a:srgbClr val="97C475"/>
                </a:solidFill>
              </a:rPr>
              <a:t>ToggleManager</a:t>
            </a:r>
            <a:r>
              <a:rPr lang="en-US" dirty="0">
                <a:solidFill>
                  <a:srgbClr val="F6F3E8"/>
                </a:solidFill>
              </a:rPr>
              <a:t>(</a:t>
            </a:r>
            <a:r>
              <a:rPr lang="en-US" dirty="0">
                <a:solidFill>
                  <a:srgbClr val="C983DE"/>
                </a:solidFill>
              </a:rPr>
              <a:t>new </a:t>
            </a:r>
            <a:r>
              <a:rPr lang="en-US" dirty="0" err="1">
                <a:solidFill>
                  <a:srgbClr val="97C475"/>
                </a:solidFill>
              </a:rPr>
              <a:t>InMemoryCollection</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A toggle that will be active when the user id is less than 42</a:t>
            </a:r>
            <a:br>
              <a:rPr lang="en-US" dirty="0">
                <a:solidFill>
                  <a:srgbClr val="5F6985"/>
                </a:solidFill>
              </a:rPr>
            </a:br>
            <a:r>
              <a:rPr lang="en-US" dirty="0">
                <a:solidFill>
                  <a:srgbClr val="E47467"/>
                </a:solidFill>
              </a:rPr>
              <a:t>$operator  </a:t>
            </a:r>
            <a:r>
              <a:rPr lang="en-US" dirty="0">
                <a:solidFill>
                  <a:srgbClr val="8EA2BB"/>
                </a:solidFill>
              </a:rPr>
              <a:t>= </a:t>
            </a:r>
            <a:r>
              <a:rPr lang="en-US" dirty="0">
                <a:solidFill>
                  <a:srgbClr val="C983DE"/>
                </a:solidFill>
              </a:rPr>
              <a:t>new </a:t>
            </a:r>
            <a:r>
              <a:rPr lang="en-US" dirty="0" err="1">
                <a:solidFill>
                  <a:srgbClr val="97C475"/>
                </a:solidFill>
              </a:rPr>
              <a:t>LessThan</a:t>
            </a:r>
            <a:r>
              <a:rPr lang="en-US" dirty="0">
                <a:solidFill>
                  <a:srgbClr val="F6F3E8"/>
                </a:solidFill>
              </a:rPr>
              <a:t>(</a:t>
            </a:r>
            <a:r>
              <a:rPr lang="en-US" dirty="0">
                <a:solidFill>
                  <a:srgbClr val="D7A471"/>
                </a:solidFill>
              </a:rPr>
              <a:t>42</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$condition </a:t>
            </a:r>
            <a:r>
              <a:rPr lang="en-US" dirty="0">
                <a:solidFill>
                  <a:srgbClr val="8EA2BB"/>
                </a:solidFill>
              </a:rPr>
              <a:t>= </a:t>
            </a:r>
            <a:r>
              <a:rPr lang="en-US" dirty="0">
                <a:solidFill>
                  <a:srgbClr val="C983DE"/>
                </a:solidFill>
              </a:rPr>
              <a:t>new </a:t>
            </a:r>
            <a:r>
              <a:rPr lang="en-US" dirty="0" err="1">
                <a:solidFill>
                  <a:srgbClr val="97C475"/>
                </a:solidFill>
              </a:rPr>
              <a:t>OperatorCondition</a:t>
            </a:r>
            <a:r>
              <a:rPr lang="en-US" dirty="0">
                <a:solidFill>
                  <a:srgbClr val="F6F3E8"/>
                </a:solidFill>
              </a:rPr>
              <a:t>(</a:t>
            </a:r>
            <a:r>
              <a:rPr lang="en-US" dirty="0">
                <a:solidFill>
                  <a:srgbClr val="A0C782"/>
                </a:solidFill>
              </a:rPr>
              <a:t>'</a:t>
            </a:r>
            <a:r>
              <a:rPr lang="en-US" dirty="0" err="1">
                <a:solidFill>
                  <a:srgbClr val="A0C782"/>
                </a:solidFill>
              </a:rPr>
              <a:t>user_id</a:t>
            </a:r>
            <a:r>
              <a:rPr lang="en-US" dirty="0">
                <a:solidFill>
                  <a:srgbClr val="A0C782"/>
                </a:solidFill>
              </a:rPr>
              <a:t>'</a:t>
            </a:r>
            <a:r>
              <a:rPr lang="en-US" dirty="0">
                <a:solidFill>
                  <a:srgbClr val="F3F6EE"/>
                </a:solidFill>
              </a:rPr>
              <a:t>, </a:t>
            </a:r>
            <a:r>
              <a:rPr lang="en-US" dirty="0">
                <a:solidFill>
                  <a:srgbClr val="E47467"/>
                </a:solidFill>
              </a:rPr>
              <a:t>$operator</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$toggle    </a:t>
            </a:r>
            <a:r>
              <a:rPr lang="en-US" dirty="0">
                <a:solidFill>
                  <a:srgbClr val="8EA2BB"/>
                </a:solidFill>
              </a:rPr>
              <a:t>= </a:t>
            </a:r>
            <a:r>
              <a:rPr lang="en-US" dirty="0">
                <a:solidFill>
                  <a:srgbClr val="C983DE"/>
                </a:solidFill>
              </a:rPr>
              <a:t>new </a:t>
            </a:r>
            <a:r>
              <a:rPr lang="en-US" dirty="0">
                <a:solidFill>
                  <a:srgbClr val="97C475"/>
                </a:solidFill>
              </a:rPr>
              <a:t>Toggle</a:t>
            </a:r>
            <a:r>
              <a:rPr lang="en-US" dirty="0">
                <a:solidFill>
                  <a:srgbClr val="F6F3E8"/>
                </a:solidFill>
              </a:rPr>
              <a:t>(</a:t>
            </a:r>
            <a:r>
              <a:rPr lang="en-US" dirty="0">
                <a:solidFill>
                  <a:srgbClr val="A0C782"/>
                </a:solidFill>
              </a:rPr>
              <a:t>'toggling'</a:t>
            </a:r>
            <a:r>
              <a:rPr lang="en-US" dirty="0">
                <a:solidFill>
                  <a:srgbClr val="F3F6EE"/>
                </a:solidFill>
              </a:rPr>
              <a:t>, </a:t>
            </a:r>
            <a:r>
              <a:rPr lang="en-US" dirty="0">
                <a:solidFill>
                  <a:srgbClr val="C983DE"/>
                </a:solidFill>
              </a:rPr>
              <a:t>array</a:t>
            </a:r>
            <a:r>
              <a:rPr lang="en-US" dirty="0">
                <a:solidFill>
                  <a:srgbClr val="F6F3E8"/>
                </a:solidFill>
              </a:rPr>
              <a:t>(</a:t>
            </a:r>
            <a:r>
              <a:rPr lang="en-US" dirty="0">
                <a:solidFill>
                  <a:srgbClr val="E47467"/>
                </a:solidFill>
              </a:rPr>
              <a:t>$condition</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Add the toggle to the manager</a:t>
            </a:r>
            <a:br>
              <a:rPr lang="en-US" dirty="0">
                <a:solidFill>
                  <a:srgbClr val="5F6985"/>
                </a:solidFill>
              </a:rPr>
            </a:br>
            <a:r>
              <a:rPr lang="en-US" dirty="0">
                <a:solidFill>
                  <a:srgbClr val="E47467"/>
                </a:solidFill>
              </a:rPr>
              <a:t>$manager</a:t>
            </a:r>
            <a:r>
              <a:rPr lang="en-US" dirty="0">
                <a:solidFill>
                  <a:srgbClr val="8EA2BB"/>
                </a:solidFill>
              </a:rPr>
              <a:t>-&gt;</a:t>
            </a:r>
            <a:r>
              <a:rPr lang="en-US" dirty="0">
                <a:solidFill>
                  <a:srgbClr val="B4BBC6"/>
                </a:solidFill>
              </a:rPr>
              <a:t>add</a:t>
            </a:r>
            <a:r>
              <a:rPr lang="en-US" dirty="0">
                <a:solidFill>
                  <a:srgbClr val="F6F3E8"/>
                </a:solidFill>
              </a:rPr>
              <a:t>(</a:t>
            </a:r>
            <a:r>
              <a:rPr lang="en-US" dirty="0">
                <a:solidFill>
                  <a:srgbClr val="E47467"/>
                </a:solidFill>
              </a:rPr>
              <a:t>$toggle</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Create and check a new context for a user with id 42</a:t>
            </a:r>
            <a:br>
              <a:rPr lang="en-US" dirty="0">
                <a:solidFill>
                  <a:srgbClr val="5F6985"/>
                </a:solidFill>
              </a:rPr>
            </a:br>
            <a:r>
              <a:rPr lang="en-US" dirty="0">
                <a:solidFill>
                  <a:srgbClr val="E47467"/>
                </a:solidFill>
              </a:rPr>
              <a:t>$context </a:t>
            </a:r>
            <a:r>
              <a:rPr lang="en-US" dirty="0">
                <a:solidFill>
                  <a:srgbClr val="8EA2BB"/>
                </a:solidFill>
              </a:rPr>
              <a:t>= </a:t>
            </a:r>
            <a:r>
              <a:rPr lang="en-US" dirty="0">
                <a:solidFill>
                  <a:srgbClr val="C983DE"/>
                </a:solidFill>
              </a:rPr>
              <a:t>new </a:t>
            </a:r>
            <a:r>
              <a:rPr lang="en-US" dirty="0">
                <a:solidFill>
                  <a:srgbClr val="97C475"/>
                </a:solidFill>
              </a:rPr>
              <a:t>Context</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$context</a:t>
            </a:r>
            <a:r>
              <a:rPr lang="en-US" dirty="0">
                <a:solidFill>
                  <a:srgbClr val="8EA2BB"/>
                </a:solidFill>
              </a:rPr>
              <a:t>-&gt;</a:t>
            </a:r>
            <a:r>
              <a:rPr lang="en-US" dirty="0">
                <a:solidFill>
                  <a:srgbClr val="B4BBC6"/>
                </a:solidFill>
              </a:rPr>
              <a:t>set</a:t>
            </a:r>
            <a:r>
              <a:rPr lang="en-US" dirty="0">
                <a:solidFill>
                  <a:srgbClr val="F6F3E8"/>
                </a:solidFill>
              </a:rPr>
              <a:t>(</a:t>
            </a:r>
            <a:r>
              <a:rPr lang="en-US" dirty="0">
                <a:solidFill>
                  <a:srgbClr val="A0C782"/>
                </a:solidFill>
              </a:rPr>
              <a:t>'</a:t>
            </a:r>
            <a:r>
              <a:rPr lang="en-US" dirty="0" err="1">
                <a:solidFill>
                  <a:srgbClr val="A0C782"/>
                </a:solidFill>
              </a:rPr>
              <a:t>user_id</a:t>
            </a:r>
            <a:r>
              <a:rPr lang="en-US" dirty="0">
                <a:solidFill>
                  <a:srgbClr val="A0C782"/>
                </a:solidFill>
              </a:rPr>
              <a:t>'</a:t>
            </a:r>
            <a:r>
              <a:rPr lang="en-US" dirty="0">
                <a:solidFill>
                  <a:srgbClr val="F3F6EE"/>
                </a:solidFill>
              </a:rPr>
              <a:t>, </a:t>
            </a:r>
            <a:r>
              <a:rPr lang="en-US" dirty="0">
                <a:solidFill>
                  <a:srgbClr val="D7A471"/>
                </a:solidFill>
              </a:rPr>
              <a:t>42</a:t>
            </a:r>
            <a:r>
              <a:rPr lang="en-US" dirty="0">
                <a:solidFill>
                  <a:srgbClr val="F6F3E8"/>
                </a:solidFill>
              </a:rPr>
              <a:t>)</a:t>
            </a:r>
            <a:r>
              <a:rPr lang="en-US" dirty="0">
                <a:solidFill>
                  <a:srgbClr val="F3F6EE"/>
                </a:solidFill>
              </a:rPr>
              <a:t>;</a:t>
            </a:r>
            <a:br>
              <a:rPr lang="en-US" dirty="0">
                <a:solidFill>
                  <a:srgbClr val="F3F6EE"/>
                </a:solidFill>
              </a:rPr>
            </a:br>
            <a:r>
              <a:rPr lang="en-US" dirty="0" err="1">
                <a:solidFill>
                  <a:srgbClr val="61BEC9"/>
                </a:solidFill>
              </a:rPr>
              <a:t>var_dump</a:t>
            </a:r>
            <a:r>
              <a:rPr lang="en-US" dirty="0">
                <a:solidFill>
                  <a:srgbClr val="F6F3E8"/>
                </a:solidFill>
              </a:rPr>
              <a:t>(</a:t>
            </a:r>
            <a:r>
              <a:rPr lang="en-US" dirty="0">
                <a:solidFill>
                  <a:srgbClr val="E47467"/>
                </a:solidFill>
              </a:rPr>
              <a:t>$manager</a:t>
            </a:r>
            <a:r>
              <a:rPr lang="en-US" dirty="0">
                <a:solidFill>
                  <a:srgbClr val="8EA2BB"/>
                </a:solidFill>
              </a:rPr>
              <a:t>-&gt;</a:t>
            </a:r>
            <a:r>
              <a:rPr lang="en-US" dirty="0">
                <a:solidFill>
                  <a:srgbClr val="B4BBC6"/>
                </a:solidFill>
              </a:rPr>
              <a:t>active</a:t>
            </a:r>
            <a:r>
              <a:rPr lang="en-US" dirty="0">
                <a:solidFill>
                  <a:srgbClr val="F6F3E8"/>
                </a:solidFill>
              </a:rPr>
              <a:t>(</a:t>
            </a:r>
            <a:r>
              <a:rPr lang="en-US" dirty="0">
                <a:solidFill>
                  <a:srgbClr val="A0C782"/>
                </a:solidFill>
              </a:rPr>
              <a:t>'toggling'</a:t>
            </a:r>
            <a:r>
              <a:rPr lang="en-US" dirty="0">
                <a:solidFill>
                  <a:srgbClr val="F3F6EE"/>
                </a:solidFill>
              </a:rPr>
              <a:t>, </a:t>
            </a:r>
            <a:r>
              <a:rPr lang="en-US" dirty="0">
                <a:solidFill>
                  <a:srgbClr val="E47467"/>
                </a:solidFill>
              </a:rPr>
              <a:t>$context</a:t>
            </a:r>
            <a:r>
              <a:rPr lang="en-US" dirty="0">
                <a:solidFill>
                  <a:srgbClr val="F6F3E8"/>
                </a:solidFill>
              </a:rPr>
              <a:t>))</a:t>
            </a:r>
            <a:r>
              <a:rPr lang="en-US" dirty="0">
                <a:solidFill>
                  <a:srgbClr val="F3F6EE"/>
                </a:solidFill>
              </a:rPr>
              <a:t>; </a:t>
            </a:r>
            <a:r>
              <a:rPr lang="en-US" dirty="0">
                <a:solidFill>
                  <a:srgbClr val="5F6985"/>
                </a:solidFill>
              </a:rPr>
              <a:t>// false</a:t>
            </a:r>
            <a:endParaRPr lang="en-US" dirty="0"/>
          </a:p>
        </p:txBody>
      </p:sp>
      <p:sp>
        <p:nvSpPr>
          <p:cNvPr id="12" name="Rectangle 11"/>
          <p:cNvSpPr/>
          <p:nvPr/>
        </p:nvSpPr>
        <p:spPr>
          <a:xfrm>
            <a:off x="-108520" y="3507854"/>
            <a:ext cx="9433048" cy="204572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6628" y="-1532708"/>
            <a:ext cx="9433048" cy="4176465"/>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7808699"/>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08520" y="-236562"/>
            <a:ext cx="9289032" cy="5472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648" y="309592"/>
            <a:ext cx="9036496" cy="4524315"/>
          </a:xfrm>
          <a:prstGeom prst="rect">
            <a:avLst/>
          </a:prstGeom>
        </p:spPr>
        <p:txBody>
          <a:bodyPr wrap="square">
            <a:spAutoFit/>
          </a:bodyPr>
          <a:lstStyle/>
          <a:p>
            <a:r>
              <a:rPr lang="en-US" dirty="0">
                <a:solidFill>
                  <a:srgbClr val="C45A4E"/>
                </a:solidFill>
              </a:rPr>
              <a:t>&lt;?</a:t>
            </a:r>
            <a:r>
              <a:rPr lang="en-US" dirty="0" err="1">
                <a:solidFill>
                  <a:srgbClr val="C45A4E"/>
                </a:solidFill>
              </a:rPr>
              <a:t>php</a:t>
            </a:r>
            <a:r>
              <a:rPr lang="en-US" dirty="0">
                <a:solidFill>
                  <a:srgbClr val="C45A4E"/>
                </a:solidFill>
              </a:rPr>
              <a:t/>
            </a:r>
            <a:br>
              <a:rPr lang="en-US" dirty="0">
                <a:solidFill>
                  <a:srgbClr val="C45A4E"/>
                </a:solidFill>
              </a:rPr>
            </a:br>
            <a:r>
              <a:rPr lang="en-US" dirty="0">
                <a:solidFill>
                  <a:srgbClr val="5F6985"/>
                </a:solidFill>
              </a:rPr>
              <a:t>// Create the </a:t>
            </a:r>
            <a:r>
              <a:rPr lang="en-US" dirty="0" err="1">
                <a:solidFill>
                  <a:srgbClr val="5F6985"/>
                </a:solidFill>
              </a:rPr>
              <a:t>ToggleManager</a:t>
            </a:r>
            <a:r>
              <a:rPr lang="en-US" dirty="0">
                <a:solidFill>
                  <a:srgbClr val="5F6985"/>
                </a:solidFill>
              </a:rPr>
              <a:t/>
            </a:r>
            <a:br>
              <a:rPr lang="en-US" dirty="0">
                <a:solidFill>
                  <a:srgbClr val="5F6985"/>
                </a:solidFill>
              </a:rPr>
            </a:br>
            <a:r>
              <a:rPr lang="en-US" dirty="0">
                <a:solidFill>
                  <a:srgbClr val="E47467"/>
                </a:solidFill>
              </a:rPr>
              <a:t>$manager </a:t>
            </a:r>
            <a:r>
              <a:rPr lang="en-US" dirty="0">
                <a:solidFill>
                  <a:srgbClr val="8EA2BB"/>
                </a:solidFill>
              </a:rPr>
              <a:t>= </a:t>
            </a:r>
            <a:r>
              <a:rPr lang="en-US" dirty="0">
                <a:solidFill>
                  <a:srgbClr val="C983DE"/>
                </a:solidFill>
              </a:rPr>
              <a:t>new </a:t>
            </a:r>
            <a:r>
              <a:rPr lang="en-US" dirty="0" err="1">
                <a:solidFill>
                  <a:srgbClr val="97C475"/>
                </a:solidFill>
              </a:rPr>
              <a:t>ToggleManager</a:t>
            </a:r>
            <a:r>
              <a:rPr lang="en-US" dirty="0">
                <a:solidFill>
                  <a:srgbClr val="F6F3E8"/>
                </a:solidFill>
              </a:rPr>
              <a:t>(</a:t>
            </a:r>
            <a:r>
              <a:rPr lang="en-US" dirty="0">
                <a:solidFill>
                  <a:srgbClr val="C983DE"/>
                </a:solidFill>
              </a:rPr>
              <a:t>new </a:t>
            </a:r>
            <a:r>
              <a:rPr lang="en-US" dirty="0" err="1">
                <a:solidFill>
                  <a:srgbClr val="97C475"/>
                </a:solidFill>
              </a:rPr>
              <a:t>InMemoryCollection</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A toggle that will be active when the user id is less than 42</a:t>
            </a:r>
            <a:br>
              <a:rPr lang="en-US" dirty="0">
                <a:solidFill>
                  <a:srgbClr val="5F6985"/>
                </a:solidFill>
              </a:rPr>
            </a:br>
            <a:r>
              <a:rPr lang="en-US" dirty="0">
                <a:solidFill>
                  <a:srgbClr val="E47467"/>
                </a:solidFill>
              </a:rPr>
              <a:t>$operator  </a:t>
            </a:r>
            <a:r>
              <a:rPr lang="en-US" dirty="0">
                <a:solidFill>
                  <a:srgbClr val="8EA2BB"/>
                </a:solidFill>
              </a:rPr>
              <a:t>= </a:t>
            </a:r>
            <a:r>
              <a:rPr lang="en-US" dirty="0">
                <a:solidFill>
                  <a:srgbClr val="C983DE"/>
                </a:solidFill>
              </a:rPr>
              <a:t>new </a:t>
            </a:r>
            <a:r>
              <a:rPr lang="en-US" dirty="0" err="1">
                <a:solidFill>
                  <a:srgbClr val="97C475"/>
                </a:solidFill>
              </a:rPr>
              <a:t>LessThan</a:t>
            </a:r>
            <a:r>
              <a:rPr lang="en-US" dirty="0">
                <a:solidFill>
                  <a:srgbClr val="F6F3E8"/>
                </a:solidFill>
              </a:rPr>
              <a:t>(</a:t>
            </a:r>
            <a:r>
              <a:rPr lang="en-US" dirty="0">
                <a:solidFill>
                  <a:srgbClr val="D7A471"/>
                </a:solidFill>
              </a:rPr>
              <a:t>42</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$condition </a:t>
            </a:r>
            <a:r>
              <a:rPr lang="en-US" dirty="0">
                <a:solidFill>
                  <a:srgbClr val="8EA2BB"/>
                </a:solidFill>
              </a:rPr>
              <a:t>= </a:t>
            </a:r>
            <a:r>
              <a:rPr lang="en-US" dirty="0">
                <a:solidFill>
                  <a:srgbClr val="C983DE"/>
                </a:solidFill>
              </a:rPr>
              <a:t>new </a:t>
            </a:r>
            <a:r>
              <a:rPr lang="en-US" dirty="0" err="1">
                <a:solidFill>
                  <a:srgbClr val="97C475"/>
                </a:solidFill>
              </a:rPr>
              <a:t>OperatorCondition</a:t>
            </a:r>
            <a:r>
              <a:rPr lang="en-US" dirty="0">
                <a:solidFill>
                  <a:srgbClr val="F6F3E8"/>
                </a:solidFill>
              </a:rPr>
              <a:t>(</a:t>
            </a:r>
            <a:r>
              <a:rPr lang="en-US" dirty="0">
                <a:solidFill>
                  <a:srgbClr val="A0C782"/>
                </a:solidFill>
              </a:rPr>
              <a:t>'</a:t>
            </a:r>
            <a:r>
              <a:rPr lang="en-US" dirty="0" err="1">
                <a:solidFill>
                  <a:srgbClr val="A0C782"/>
                </a:solidFill>
              </a:rPr>
              <a:t>user_id</a:t>
            </a:r>
            <a:r>
              <a:rPr lang="en-US" dirty="0">
                <a:solidFill>
                  <a:srgbClr val="A0C782"/>
                </a:solidFill>
              </a:rPr>
              <a:t>'</a:t>
            </a:r>
            <a:r>
              <a:rPr lang="en-US" dirty="0">
                <a:solidFill>
                  <a:srgbClr val="F3F6EE"/>
                </a:solidFill>
              </a:rPr>
              <a:t>, </a:t>
            </a:r>
            <a:r>
              <a:rPr lang="en-US" dirty="0">
                <a:solidFill>
                  <a:srgbClr val="E47467"/>
                </a:solidFill>
              </a:rPr>
              <a:t>$operator</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$toggle    </a:t>
            </a:r>
            <a:r>
              <a:rPr lang="en-US" dirty="0">
                <a:solidFill>
                  <a:srgbClr val="8EA2BB"/>
                </a:solidFill>
              </a:rPr>
              <a:t>= </a:t>
            </a:r>
            <a:r>
              <a:rPr lang="en-US" dirty="0">
                <a:solidFill>
                  <a:srgbClr val="C983DE"/>
                </a:solidFill>
              </a:rPr>
              <a:t>new </a:t>
            </a:r>
            <a:r>
              <a:rPr lang="en-US" dirty="0">
                <a:solidFill>
                  <a:srgbClr val="97C475"/>
                </a:solidFill>
              </a:rPr>
              <a:t>Toggle</a:t>
            </a:r>
            <a:r>
              <a:rPr lang="en-US" dirty="0">
                <a:solidFill>
                  <a:srgbClr val="F6F3E8"/>
                </a:solidFill>
              </a:rPr>
              <a:t>(</a:t>
            </a:r>
            <a:r>
              <a:rPr lang="en-US" dirty="0">
                <a:solidFill>
                  <a:srgbClr val="A0C782"/>
                </a:solidFill>
              </a:rPr>
              <a:t>'toggling'</a:t>
            </a:r>
            <a:r>
              <a:rPr lang="en-US" dirty="0">
                <a:solidFill>
                  <a:srgbClr val="F3F6EE"/>
                </a:solidFill>
              </a:rPr>
              <a:t>, </a:t>
            </a:r>
            <a:r>
              <a:rPr lang="en-US" dirty="0">
                <a:solidFill>
                  <a:srgbClr val="C983DE"/>
                </a:solidFill>
              </a:rPr>
              <a:t>array</a:t>
            </a:r>
            <a:r>
              <a:rPr lang="en-US" dirty="0">
                <a:solidFill>
                  <a:srgbClr val="F6F3E8"/>
                </a:solidFill>
              </a:rPr>
              <a:t>(</a:t>
            </a:r>
            <a:r>
              <a:rPr lang="en-US" dirty="0">
                <a:solidFill>
                  <a:srgbClr val="E47467"/>
                </a:solidFill>
              </a:rPr>
              <a:t>$condition</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Add the toggle to the manager</a:t>
            </a:r>
            <a:br>
              <a:rPr lang="en-US" dirty="0">
                <a:solidFill>
                  <a:srgbClr val="5F6985"/>
                </a:solidFill>
              </a:rPr>
            </a:br>
            <a:r>
              <a:rPr lang="en-US" dirty="0">
                <a:solidFill>
                  <a:srgbClr val="E47467"/>
                </a:solidFill>
              </a:rPr>
              <a:t>$manager</a:t>
            </a:r>
            <a:r>
              <a:rPr lang="en-US" dirty="0">
                <a:solidFill>
                  <a:srgbClr val="8EA2BB"/>
                </a:solidFill>
              </a:rPr>
              <a:t>-&gt;</a:t>
            </a:r>
            <a:r>
              <a:rPr lang="en-US" dirty="0">
                <a:solidFill>
                  <a:srgbClr val="B4BBC6"/>
                </a:solidFill>
              </a:rPr>
              <a:t>add</a:t>
            </a:r>
            <a:r>
              <a:rPr lang="en-US" dirty="0">
                <a:solidFill>
                  <a:srgbClr val="F6F3E8"/>
                </a:solidFill>
              </a:rPr>
              <a:t>(</a:t>
            </a:r>
            <a:r>
              <a:rPr lang="en-US" dirty="0">
                <a:solidFill>
                  <a:srgbClr val="E47467"/>
                </a:solidFill>
              </a:rPr>
              <a:t>$toggle</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F3F6EE"/>
                </a:solidFill>
              </a:rPr>
              <a:t/>
            </a:r>
            <a:br>
              <a:rPr lang="en-US" dirty="0">
                <a:solidFill>
                  <a:srgbClr val="F3F6EE"/>
                </a:solidFill>
              </a:rPr>
            </a:br>
            <a:r>
              <a:rPr lang="en-US" dirty="0">
                <a:solidFill>
                  <a:srgbClr val="5F6985"/>
                </a:solidFill>
              </a:rPr>
              <a:t>// Create and check a new context for a user with id 42</a:t>
            </a:r>
            <a:br>
              <a:rPr lang="en-US" dirty="0">
                <a:solidFill>
                  <a:srgbClr val="5F6985"/>
                </a:solidFill>
              </a:rPr>
            </a:br>
            <a:r>
              <a:rPr lang="en-US" dirty="0">
                <a:solidFill>
                  <a:srgbClr val="E47467"/>
                </a:solidFill>
              </a:rPr>
              <a:t>$context </a:t>
            </a:r>
            <a:r>
              <a:rPr lang="en-US" dirty="0">
                <a:solidFill>
                  <a:srgbClr val="8EA2BB"/>
                </a:solidFill>
              </a:rPr>
              <a:t>= </a:t>
            </a:r>
            <a:r>
              <a:rPr lang="en-US" dirty="0">
                <a:solidFill>
                  <a:srgbClr val="C983DE"/>
                </a:solidFill>
              </a:rPr>
              <a:t>new </a:t>
            </a:r>
            <a:r>
              <a:rPr lang="en-US" dirty="0">
                <a:solidFill>
                  <a:srgbClr val="97C475"/>
                </a:solidFill>
              </a:rPr>
              <a:t>Context</a:t>
            </a:r>
            <a:r>
              <a:rPr lang="en-US" dirty="0">
                <a:solidFill>
                  <a:srgbClr val="F6F3E8"/>
                </a:solidFill>
              </a:rPr>
              <a:t>()</a:t>
            </a:r>
            <a:r>
              <a:rPr lang="en-US" dirty="0">
                <a:solidFill>
                  <a:srgbClr val="F3F6EE"/>
                </a:solidFill>
              </a:rPr>
              <a:t>;</a:t>
            </a:r>
            <a:br>
              <a:rPr lang="en-US" dirty="0">
                <a:solidFill>
                  <a:srgbClr val="F3F6EE"/>
                </a:solidFill>
              </a:rPr>
            </a:br>
            <a:r>
              <a:rPr lang="en-US" dirty="0">
                <a:solidFill>
                  <a:srgbClr val="E47467"/>
                </a:solidFill>
              </a:rPr>
              <a:t>$context</a:t>
            </a:r>
            <a:r>
              <a:rPr lang="en-US" dirty="0">
                <a:solidFill>
                  <a:srgbClr val="8EA2BB"/>
                </a:solidFill>
              </a:rPr>
              <a:t>-&gt;</a:t>
            </a:r>
            <a:r>
              <a:rPr lang="en-US" dirty="0">
                <a:solidFill>
                  <a:srgbClr val="B4BBC6"/>
                </a:solidFill>
              </a:rPr>
              <a:t>set</a:t>
            </a:r>
            <a:r>
              <a:rPr lang="en-US" dirty="0">
                <a:solidFill>
                  <a:srgbClr val="F6F3E8"/>
                </a:solidFill>
              </a:rPr>
              <a:t>(</a:t>
            </a:r>
            <a:r>
              <a:rPr lang="en-US" dirty="0">
                <a:solidFill>
                  <a:srgbClr val="A0C782"/>
                </a:solidFill>
              </a:rPr>
              <a:t>'</a:t>
            </a:r>
            <a:r>
              <a:rPr lang="en-US" dirty="0" err="1">
                <a:solidFill>
                  <a:srgbClr val="A0C782"/>
                </a:solidFill>
              </a:rPr>
              <a:t>user_id</a:t>
            </a:r>
            <a:r>
              <a:rPr lang="en-US" dirty="0">
                <a:solidFill>
                  <a:srgbClr val="A0C782"/>
                </a:solidFill>
              </a:rPr>
              <a:t>'</a:t>
            </a:r>
            <a:r>
              <a:rPr lang="en-US" dirty="0">
                <a:solidFill>
                  <a:srgbClr val="F3F6EE"/>
                </a:solidFill>
              </a:rPr>
              <a:t>, </a:t>
            </a:r>
            <a:r>
              <a:rPr lang="en-US" dirty="0">
                <a:solidFill>
                  <a:srgbClr val="D7A471"/>
                </a:solidFill>
              </a:rPr>
              <a:t>42</a:t>
            </a:r>
            <a:r>
              <a:rPr lang="en-US" dirty="0">
                <a:solidFill>
                  <a:srgbClr val="F6F3E8"/>
                </a:solidFill>
              </a:rPr>
              <a:t>)</a:t>
            </a:r>
            <a:r>
              <a:rPr lang="en-US" dirty="0">
                <a:solidFill>
                  <a:srgbClr val="F3F6EE"/>
                </a:solidFill>
              </a:rPr>
              <a:t>;</a:t>
            </a:r>
            <a:br>
              <a:rPr lang="en-US" dirty="0">
                <a:solidFill>
                  <a:srgbClr val="F3F6EE"/>
                </a:solidFill>
              </a:rPr>
            </a:br>
            <a:r>
              <a:rPr lang="en-US" dirty="0" err="1">
                <a:solidFill>
                  <a:srgbClr val="61BEC9"/>
                </a:solidFill>
              </a:rPr>
              <a:t>var_dump</a:t>
            </a:r>
            <a:r>
              <a:rPr lang="en-US" dirty="0">
                <a:solidFill>
                  <a:srgbClr val="F6F3E8"/>
                </a:solidFill>
              </a:rPr>
              <a:t>(</a:t>
            </a:r>
            <a:r>
              <a:rPr lang="en-US" dirty="0">
                <a:solidFill>
                  <a:srgbClr val="E47467"/>
                </a:solidFill>
              </a:rPr>
              <a:t>$manager</a:t>
            </a:r>
            <a:r>
              <a:rPr lang="en-US" dirty="0">
                <a:solidFill>
                  <a:srgbClr val="8EA2BB"/>
                </a:solidFill>
              </a:rPr>
              <a:t>-&gt;</a:t>
            </a:r>
            <a:r>
              <a:rPr lang="en-US" dirty="0">
                <a:solidFill>
                  <a:srgbClr val="B4BBC6"/>
                </a:solidFill>
              </a:rPr>
              <a:t>active</a:t>
            </a:r>
            <a:r>
              <a:rPr lang="en-US" dirty="0">
                <a:solidFill>
                  <a:srgbClr val="F6F3E8"/>
                </a:solidFill>
              </a:rPr>
              <a:t>(</a:t>
            </a:r>
            <a:r>
              <a:rPr lang="en-US" dirty="0">
                <a:solidFill>
                  <a:srgbClr val="A0C782"/>
                </a:solidFill>
              </a:rPr>
              <a:t>'toggling'</a:t>
            </a:r>
            <a:r>
              <a:rPr lang="en-US" dirty="0">
                <a:solidFill>
                  <a:srgbClr val="F3F6EE"/>
                </a:solidFill>
              </a:rPr>
              <a:t>, </a:t>
            </a:r>
            <a:r>
              <a:rPr lang="en-US" dirty="0">
                <a:solidFill>
                  <a:srgbClr val="E47467"/>
                </a:solidFill>
              </a:rPr>
              <a:t>$context</a:t>
            </a:r>
            <a:r>
              <a:rPr lang="en-US" dirty="0">
                <a:solidFill>
                  <a:srgbClr val="F6F3E8"/>
                </a:solidFill>
              </a:rPr>
              <a:t>))</a:t>
            </a:r>
            <a:r>
              <a:rPr lang="en-US" dirty="0">
                <a:solidFill>
                  <a:srgbClr val="F3F6EE"/>
                </a:solidFill>
              </a:rPr>
              <a:t>; </a:t>
            </a:r>
            <a:r>
              <a:rPr lang="en-US" dirty="0">
                <a:solidFill>
                  <a:srgbClr val="5F6985"/>
                </a:solidFill>
              </a:rPr>
              <a:t>// false</a:t>
            </a:r>
            <a:endParaRPr lang="en-US" dirty="0"/>
          </a:p>
        </p:txBody>
      </p:sp>
      <p:sp>
        <p:nvSpPr>
          <p:cNvPr id="5" name="Rectangle 4"/>
          <p:cNvSpPr/>
          <p:nvPr/>
        </p:nvSpPr>
        <p:spPr>
          <a:xfrm>
            <a:off x="-116628" y="-1532708"/>
            <a:ext cx="9433048" cy="4968554"/>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411238"/>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b="1" dirty="0" smtClean="0"/>
              <a:t>Adding toggles ?</a:t>
            </a:r>
            <a:endParaRPr lang="en-US" sz="4000" b="1" dirty="0"/>
          </a:p>
        </p:txBody>
      </p:sp>
    </p:spTree>
    <p:extLst>
      <p:ext uri="{BB962C8B-B14F-4D97-AF65-F5344CB8AC3E}">
        <p14:creationId xmlns:p14="http://schemas.microsoft.com/office/powerpoint/2010/main" val="993408188"/>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36562"/>
            <a:ext cx="9144000" cy="5688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51520" y="627534"/>
            <a:ext cx="8136904" cy="3970318"/>
          </a:xfrm>
          <a:prstGeom prst="rect">
            <a:avLst/>
          </a:prstGeom>
        </p:spPr>
        <p:txBody>
          <a:bodyPr wrap="square">
            <a:spAutoFit/>
          </a:bodyPr>
          <a:lstStyle/>
          <a:p>
            <a:r>
              <a:rPr lang="en-US" dirty="0">
                <a:solidFill>
                  <a:srgbClr val="333333"/>
                </a:solidFill>
                <a:latin typeface="Consolas" charset="0"/>
              </a:rPr>
              <a:t>$ curl -XPUT 127.0.0.1:8000/toggles/</a:t>
            </a:r>
            <a:r>
              <a:rPr lang="en-US" dirty="0" err="1">
                <a:solidFill>
                  <a:srgbClr val="333333"/>
                </a:solidFill>
                <a:latin typeface="Consolas" charset="0"/>
              </a:rPr>
              <a:t>search_beta</a:t>
            </a:r>
            <a:r>
              <a:rPr lang="en-US" dirty="0">
                <a:solidFill>
                  <a:srgbClr val="333333"/>
                </a:solidFill>
                <a:latin typeface="Consolas" charset="0"/>
              </a:rPr>
              <a:t> -d </a:t>
            </a:r>
            <a:r>
              <a:rPr lang="en-US" dirty="0">
                <a:solidFill>
                  <a:srgbClr val="DD1144"/>
                </a:solidFill>
                <a:latin typeface="Consolas" charset="0"/>
              </a:rPr>
              <a:t>'{ </a:t>
            </a:r>
            <a:endParaRPr lang="en-US" dirty="0" smtClean="0">
              <a:solidFill>
                <a:srgbClr val="DD1144"/>
              </a:solidFill>
              <a:latin typeface="Consolas" charset="0"/>
            </a:endParaRPr>
          </a:p>
          <a:p>
            <a:r>
              <a:rPr lang="en-US" dirty="0" smtClean="0">
                <a:solidFill>
                  <a:srgbClr val="DD1144"/>
                </a:solidFill>
                <a:latin typeface="Consolas" charset="0"/>
              </a:rPr>
              <a:t>"</a:t>
            </a:r>
            <a:r>
              <a:rPr lang="en-US" dirty="0">
                <a:solidFill>
                  <a:srgbClr val="DD1144"/>
                </a:solidFill>
                <a:latin typeface="Consolas" charset="0"/>
              </a:rPr>
              <a:t>name" : "</a:t>
            </a:r>
            <a:r>
              <a:rPr lang="en-US" dirty="0" err="1">
                <a:solidFill>
                  <a:srgbClr val="DD1144"/>
                </a:solidFill>
                <a:latin typeface="Consolas" charset="0"/>
              </a:rPr>
              <a:t>search_beta</a:t>
            </a:r>
            <a:r>
              <a:rPr lang="en-US" dirty="0">
                <a:solidFill>
                  <a:srgbClr val="DD1144"/>
                </a:solidFill>
                <a:latin typeface="Consolas" charset="0"/>
              </a:rPr>
              <a:t>", </a:t>
            </a:r>
            <a:endParaRPr lang="en-US" dirty="0" smtClean="0">
              <a:solidFill>
                <a:srgbClr val="DD1144"/>
              </a:solidFill>
              <a:latin typeface="Consolas" charset="0"/>
            </a:endParaRPr>
          </a:p>
          <a:p>
            <a:r>
              <a:rPr lang="en-US" dirty="0" smtClean="0">
                <a:solidFill>
                  <a:srgbClr val="DD1144"/>
                </a:solidFill>
                <a:latin typeface="Consolas" charset="0"/>
              </a:rPr>
              <a:t>"</a:t>
            </a:r>
            <a:r>
              <a:rPr lang="en-US" dirty="0">
                <a:solidFill>
                  <a:srgbClr val="DD1144"/>
                </a:solidFill>
                <a:latin typeface="Consolas" charset="0"/>
              </a:rPr>
              <a:t>status" : "conditionally-active", </a:t>
            </a:r>
            <a:endParaRPr lang="en-US" dirty="0" smtClean="0">
              <a:solidFill>
                <a:srgbClr val="DD1144"/>
              </a:solidFill>
              <a:latin typeface="Consolas" charset="0"/>
            </a:endParaRPr>
          </a:p>
          <a:p>
            <a:r>
              <a:rPr lang="en-US" dirty="0" smtClean="0">
                <a:solidFill>
                  <a:srgbClr val="DD1144"/>
                </a:solidFill>
                <a:latin typeface="Consolas" charset="0"/>
              </a:rPr>
              <a:t>"</a:t>
            </a:r>
            <a:r>
              <a:rPr lang="en-US" dirty="0">
                <a:solidFill>
                  <a:srgbClr val="DD1144"/>
                </a:solidFill>
                <a:latin typeface="Consolas" charset="0"/>
              </a:rPr>
              <a:t>conditions" : [ </a:t>
            </a:r>
            <a:endParaRPr lang="en-US" dirty="0" smtClean="0">
              <a:solidFill>
                <a:srgbClr val="DD1144"/>
              </a:solidFill>
              <a:latin typeface="Consolas" charset="0"/>
            </a:endParaRPr>
          </a:p>
          <a:p>
            <a:r>
              <a:rPr lang="en-US" dirty="0">
                <a:solidFill>
                  <a:srgbClr val="DD1144"/>
                </a:solidFill>
                <a:latin typeface="Consolas" charset="0"/>
              </a:rPr>
              <a:t> </a:t>
            </a:r>
            <a:r>
              <a:rPr lang="en-US" dirty="0" smtClean="0">
                <a:solidFill>
                  <a:srgbClr val="DD1144"/>
                </a:solidFill>
                <a:latin typeface="Consolas" charset="0"/>
              </a:rPr>
              <a:t>   { </a:t>
            </a:r>
          </a:p>
          <a:p>
            <a:r>
              <a:rPr lang="en-US" dirty="0">
                <a:solidFill>
                  <a:srgbClr val="DD1144"/>
                </a:solidFill>
                <a:latin typeface="Consolas" charset="0"/>
              </a:rPr>
              <a:t> </a:t>
            </a:r>
            <a:r>
              <a:rPr lang="en-US" dirty="0" smtClean="0">
                <a:solidFill>
                  <a:srgbClr val="DD1144"/>
                </a:solidFill>
                <a:latin typeface="Consolas" charset="0"/>
              </a:rPr>
              <a:t>     "</a:t>
            </a:r>
            <a:r>
              <a:rPr lang="en-US" dirty="0">
                <a:solidFill>
                  <a:srgbClr val="DD1144"/>
                </a:solidFill>
                <a:latin typeface="Consolas" charset="0"/>
              </a:rPr>
              <a:t>name" : "operator-condition", </a:t>
            </a:r>
            <a:endParaRPr lang="en-US" dirty="0" smtClean="0">
              <a:solidFill>
                <a:srgbClr val="DD1144"/>
              </a:solidFill>
              <a:latin typeface="Consolas" charset="0"/>
            </a:endParaRPr>
          </a:p>
          <a:p>
            <a:r>
              <a:rPr lang="en-US" dirty="0">
                <a:solidFill>
                  <a:srgbClr val="DD1144"/>
                </a:solidFill>
                <a:latin typeface="Consolas" charset="0"/>
              </a:rPr>
              <a:t> </a:t>
            </a:r>
            <a:r>
              <a:rPr lang="en-US" dirty="0" smtClean="0">
                <a:solidFill>
                  <a:srgbClr val="DD1144"/>
                </a:solidFill>
                <a:latin typeface="Consolas" charset="0"/>
              </a:rPr>
              <a:t>     "</a:t>
            </a:r>
            <a:r>
              <a:rPr lang="en-US" dirty="0">
                <a:solidFill>
                  <a:srgbClr val="DD1144"/>
                </a:solidFill>
                <a:latin typeface="Consolas" charset="0"/>
              </a:rPr>
              <a:t>key" : "</a:t>
            </a:r>
            <a:r>
              <a:rPr lang="en-US" dirty="0" err="1">
                <a:solidFill>
                  <a:srgbClr val="DD1144"/>
                </a:solidFill>
                <a:latin typeface="Consolas" charset="0"/>
              </a:rPr>
              <a:t>user_id</a:t>
            </a:r>
            <a:r>
              <a:rPr lang="en-US" dirty="0">
                <a:solidFill>
                  <a:srgbClr val="DD1144"/>
                </a:solidFill>
                <a:latin typeface="Consolas" charset="0"/>
              </a:rPr>
              <a:t>", </a:t>
            </a:r>
            <a:endParaRPr lang="en-US" dirty="0" smtClean="0">
              <a:solidFill>
                <a:srgbClr val="DD1144"/>
              </a:solidFill>
              <a:latin typeface="Consolas" charset="0"/>
            </a:endParaRPr>
          </a:p>
          <a:p>
            <a:r>
              <a:rPr lang="en-US" dirty="0">
                <a:solidFill>
                  <a:srgbClr val="DD1144"/>
                </a:solidFill>
                <a:latin typeface="Consolas" charset="0"/>
              </a:rPr>
              <a:t> </a:t>
            </a:r>
            <a:r>
              <a:rPr lang="en-US" dirty="0" smtClean="0">
                <a:solidFill>
                  <a:srgbClr val="DD1144"/>
                </a:solidFill>
                <a:latin typeface="Consolas" charset="0"/>
              </a:rPr>
              <a:t>     "</a:t>
            </a:r>
            <a:r>
              <a:rPr lang="en-US" dirty="0">
                <a:solidFill>
                  <a:srgbClr val="DD1144"/>
                </a:solidFill>
                <a:latin typeface="Consolas" charset="0"/>
              </a:rPr>
              <a:t>operator" : { </a:t>
            </a:r>
            <a:endParaRPr lang="en-US" dirty="0" smtClean="0">
              <a:solidFill>
                <a:srgbClr val="DD1144"/>
              </a:solidFill>
              <a:latin typeface="Consolas" charset="0"/>
            </a:endParaRPr>
          </a:p>
          <a:p>
            <a:r>
              <a:rPr lang="en-US" dirty="0">
                <a:solidFill>
                  <a:srgbClr val="DD1144"/>
                </a:solidFill>
                <a:latin typeface="Consolas" charset="0"/>
              </a:rPr>
              <a:t> </a:t>
            </a:r>
            <a:r>
              <a:rPr lang="en-US" dirty="0" smtClean="0">
                <a:solidFill>
                  <a:srgbClr val="DD1144"/>
                </a:solidFill>
                <a:latin typeface="Consolas" charset="0"/>
              </a:rPr>
              <a:t>          "</a:t>
            </a:r>
            <a:r>
              <a:rPr lang="en-US" dirty="0">
                <a:solidFill>
                  <a:srgbClr val="DD1144"/>
                </a:solidFill>
                <a:latin typeface="Consolas" charset="0"/>
              </a:rPr>
              <a:t>name" : "in-set", </a:t>
            </a:r>
            <a:endParaRPr lang="en-US" dirty="0" smtClean="0">
              <a:solidFill>
                <a:srgbClr val="DD1144"/>
              </a:solidFill>
              <a:latin typeface="Consolas" charset="0"/>
            </a:endParaRPr>
          </a:p>
          <a:p>
            <a:r>
              <a:rPr lang="en-US" dirty="0">
                <a:solidFill>
                  <a:srgbClr val="DD1144"/>
                </a:solidFill>
                <a:latin typeface="Consolas" charset="0"/>
              </a:rPr>
              <a:t> </a:t>
            </a:r>
            <a:r>
              <a:rPr lang="en-US" dirty="0" smtClean="0">
                <a:solidFill>
                  <a:srgbClr val="DD1144"/>
                </a:solidFill>
                <a:latin typeface="Consolas" charset="0"/>
              </a:rPr>
              <a:t>          "</a:t>
            </a:r>
            <a:r>
              <a:rPr lang="en-US" dirty="0">
                <a:solidFill>
                  <a:srgbClr val="DD1144"/>
                </a:solidFill>
                <a:latin typeface="Consolas" charset="0"/>
              </a:rPr>
              <a:t>values" : [42, 1337] </a:t>
            </a:r>
            <a:endParaRPr lang="en-US" dirty="0" smtClean="0">
              <a:solidFill>
                <a:srgbClr val="DD1144"/>
              </a:solidFill>
              <a:latin typeface="Consolas" charset="0"/>
            </a:endParaRPr>
          </a:p>
          <a:p>
            <a:r>
              <a:rPr lang="en-US" dirty="0">
                <a:solidFill>
                  <a:srgbClr val="DD1144"/>
                </a:solidFill>
                <a:latin typeface="Consolas" charset="0"/>
              </a:rPr>
              <a:t> </a:t>
            </a:r>
            <a:r>
              <a:rPr lang="en-US" dirty="0" smtClean="0">
                <a:solidFill>
                  <a:srgbClr val="DD1144"/>
                </a:solidFill>
                <a:latin typeface="Consolas" charset="0"/>
              </a:rPr>
              <a:t>      } </a:t>
            </a:r>
          </a:p>
          <a:p>
            <a:r>
              <a:rPr lang="en-US" dirty="0">
                <a:solidFill>
                  <a:srgbClr val="DD1144"/>
                </a:solidFill>
                <a:latin typeface="Consolas" charset="0"/>
              </a:rPr>
              <a:t> </a:t>
            </a:r>
            <a:r>
              <a:rPr lang="en-US" dirty="0" smtClean="0">
                <a:solidFill>
                  <a:srgbClr val="DD1144"/>
                </a:solidFill>
                <a:latin typeface="Consolas" charset="0"/>
              </a:rPr>
              <a:t>    } </a:t>
            </a:r>
          </a:p>
          <a:p>
            <a:r>
              <a:rPr lang="en-US" dirty="0">
                <a:solidFill>
                  <a:srgbClr val="DD1144"/>
                </a:solidFill>
                <a:latin typeface="Consolas" charset="0"/>
              </a:rPr>
              <a:t> </a:t>
            </a:r>
            <a:r>
              <a:rPr lang="en-US" dirty="0" smtClean="0">
                <a:solidFill>
                  <a:srgbClr val="DD1144"/>
                </a:solidFill>
                <a:latin typeface="Consolas" charset="0"/>
              </a:rPr>
              <a:t>  ]</a:t>
            </a:r>
          </a:p>
          <a:p>
            <a:r>
              <a:rPr lang="en-US" dirty="0" smtClean="0">
                <a:solidFill>
                  <a:srgbClr val="DD1144"/>
                </a:solidFill>
                <a:latin typeface="Consolas" charset="0"/>
              </a:rPr>
              <a:t>}'</a:t>
            </a:r>
            <a:endParaRPr lang="en-US" dirty="0"/>
          </a:p>
        </p:txBody>
      </p:sp>
    </p:spTree>
    <p:extLst>
      <p:ext uri="{BB962C8B-B14F-4D97-AF65-F5344CB8AC3E}">
        <p14:creationId xmlns:p14="http://schemas.microsoft.com/office/powerpoint/2010/main" val="1030941000"/>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3518"/>
            <a:ext cx="9144000" cy="3663164"/>
          </a:xfrm>
          <a:prstGeom prst="rect">
            <a:avLst/>
          </a:prstGeom>
        </p:spPr>
      </p:pic>
      <p:sp>
        <p:nvSpPr>
          <p:cNvPr id="5" name="Rectangle 4"/>
          <p:cNvSpPr/>
          <p:nvPr/>
        </p:nvSpPr>
        <p:spPr>
          <a:xfrm>
            <a:off x="179512" y="4443958"/>
            <a:ext cx="6840760" cy="369332"/>
          </a:xfrm>
          <a:prstGeom prst="rect">
            <a:avLst/>
          </a:prstGeom>
        </p:spPr>
        <p:txBody>
          <a:bodyPr wrap="square">
            <a:spAutoFit/>
          </a:bodyPr>
          <a:lstStyle/>
          <a:p>
            <a:r>
              <a:rPr lang="en-US" dirty="0"/>
              <a:t>https://</a:t>
            </a:r>
            <a:r>
              <a:rPr lang="en-US" dirty="0" err="1"/>
              <a:t>github.com</a:t>
            </a:r>
            <a:r>
              <a:rPr lang="en-US" dirty="0"/>
              <a:t>/</a:t>
            </a:r>
            <a:r>
              <a:rPr lang="en-US" dirty="0" err="1"/>
              <a:t>qandidate</a:t>
            </a:r>
            <a:r>
              <a:rPr lang="en-US" dirty="0"/>
              <a:t>-labs/</a:t>
            </a:r>
            <a:r>
              <a:rPr lang="en-US" dirty="0" err="1"/>
              <a:t>qandidate</a:t>
            </a:r>
            <a:r>
              <a:rPr lang="en-US" dirty="0"/>
              <a:t>-toggle-</a:t>
            </a:r>
            <a:r>
              <a:rPr lang="en-US" dirty="0" err="1"/>
              <a:t>ui</a:t>
            </a:r>
            <a:endParaRPr lang="en-US" dirty="0"/>
          </a:p>
        </p:txBody>
      </p:sp>
    </p:spTree>
    <p:extLst>
      <p:ext uri="{BB962C8B-B14F-4D97-AF65-F5344CB8AC3E}">
        <p14:creationId xmlns:p14="http://schemas.microsoft.com/office/powerpoint/2010/main" val="906324811"/>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p:cNvSpPr>
          <p:nvPr>
            <p:ph type="body" sz="quarter" idx="1"/>
          </p:nvPr>
        </p:nvSpPr>
        <p:spPr>
          <a:xfrm>
            <a:off x="391333" y="1424623"/>
            <a:ext cx="8361335" cy="2652182"/>
          </a:xfrm>
          <a:prstGeom prst="rect">
            <a:avLst/>
          </a:prstGeom>
        </p:spPr>
        <p:txBody>
          <a:bodyPr>
            <a:noAutofit/>
          </a:bodyPr>
          <a:lstStyle/>
          <a:p>
            <a:pPr algn="ctr" defTabSz="251460">
              <a:spcBef>
                <a:spcPts val="200"/>
              </a:spcBef>
              <a:defRPr sz="1760"/>
            </a:pPr>
            <a:r>
              <a:rPr sz="2400" b="1" dirty="0" smtClean="0"/>
              <a:t>short cycles</a:t>
            </a:r>
            <a:endParaRPr lang="en-GB" sz="2400" b="1" dirty="0" smtClean="0"/>
          </a:p>
          <a:p>
            <a:pPr algn="ctr" defTabSz="251460">
              <a:spcBef>
                <a:spcPts val="200"/>
              </a:spcBef>
              <a:defRPr sz="1760"/>
            </a:pPr>
            <a:r>
              <a:rPr lang="en-GB" sz="2400" dirty="0" smtClean="0"/>
              <a:t>Sprints</a:t>
            </a:r>
          </a:p>
          <a:p>
            <a:pPr algn="ctr" defTabSz="251460">
              <a:spcBef>
                <a:spcPts val="200"/>
              </a:spcBef>
              <a:defRPr sz="1760"/>
            </a:pPr>
            <a:endParaRPr lang="en-GB" sz="2400" b="1" dirty="0" smtClean="0"/>
          </a:p>
          <a:p>
            <a:pPr algn="ctr" defTabSz="251460">
              <a:spcBef>
                <a:spcPts val="200"/>
              </a:spcBef>
              <a:defRPr sz="1760"/>
            </a:pPr>
            <a:r>
              <a:rPr sz="2400" b="1" dirty="0" smtClean="0"/>
              <a:t>reliably released</a:t>
            </a:r>
            <a:r>
              <a:rPr lang="en-GB" sz="2400" dirty="0"/>
              <a:t>	</a:t>
            </a:r>
            <a:endParaRPr lang="en-GB" sz="2400" dirty="0" smtClean="0"/>
          </a:p>
          <a:p>
            <a:pPr algn="ctr" defTabSz="251460">
              <a:spcBef>
                <a:spcPts val="200"/>
              </a:spcBef>
              <a:defRPr sz="1760"/>
            </a:pPr>
            <a:r>
              <a:rPr lang="en-GB" sz="2400" i="0" dirty="0" smtClean="0"/>
              <a:t>Working </a:t>
            </a:r>
            <a:r>
              <a:rPr lang="en-GB" sz="2400" i="0" dirty="0"/>
              <a:t>software over </a:t>
            </a:r>
            <a:r>
              <a:rPr lang="en-GB" sz="2400" i="0" dirty="0" smtClean="0"/>
              <a:t>comprehensive documentation</a:t>
            </a:r>
            <a:r>
              <a:rPr lang="en-GB" sz="2400" i="0" dirty="0"/>
              <a:t/>
            </a:r>
            <a:br>
              <a:rPr lang="en-GB" sz="2400" i="0" dirty="0"/>
            </a:br>
            <a:endParaRPr lang="en-GB" sz="2400" dirty="0" smtClean="0"/>
          </a:p>
          <a:p>
            <a:pPr algn="ctr" defTabSz="251460">
              <a:spcBef>
                <a:spcPts val="200"/>
              </a:spcBef>
              <a:defRPr sz="1760"/>
            </a:pPr>
            <a:r>
              <a:rPr sz="2400" b="1" dirty="0" smtClean="0"/>
              <a:t>faster</a:t>
            </a:r>
            <a:r>
              <a:rPr sz="2400" dirty="0" smtClean="0"/>
              <a:t> </a:t>
            </a:r>
            <a:r>
              <a:rPr lang="en-GB" sz="2400" dirty="0" smtClean="0"/>
              <a:t>.. </a:t>
            </a:r>
            <a:r>
              <a:rPr lang="en-GB" sz="2400" b="1" dirty="0" smtClean="0"/>
              <a:t>F</a:t>
            </a:r>
            <a:r>
              <a:rPr sz="2400" b="1" dirty="0" smtClean="0"/>
              <a:t>requently</a:t>
            </a:r>
            <a:endParaRPr lang="en-GB" sz="2400" b="1" dirty="0" smtClean="0"/>
          </a:p>
          <a:p>
            <a:pPr algn="ctr" defTabSz="251460">
              <a:spcBef>
                <a:spcPts val="200"/>
              </a:spcBef>
              <a:defRPr sz="1760"/>
            </a:pPr>
            <a:r>
              <a:rPr lang="en-GB" sz="2400" dirty="0" smtClean="0"/>
              <a:t>Responding </a:t>
            </a:r>
            <a:r>
              <a:rPr lang="en-GB" sz="2400" dirty="0"/>
              <a:t>to change over following a plan</a:t>
            </a:r>
            <a:endParaRPr sz="2400" dirty="0"/>
          </a:p>
        </p:txBody>
      </p:sp>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47864" y="2067694"/>
            <a:ext cx="4550697" cy="599480"/>
          </a:xfrm>
        </p:spPr>
        <p:txBody>
          <a:bodyPr>
            <a:noAutofit/>
          </a:bodyPr>
          <a:lstStyle/>
          <a:p>
            <a:r>
              <a:rPr lang="en-US" sz="4000" b="1" dirty="0" smtClean="0"/>
              <a:t>Services </a:t>
            </a:r>
            <a:endParaRPr lang="en-US" sz="4000" b="1" dirty="0"/>
          </a:p>
        </p:txBody>
      </p:sp>
    </p:spTree>
    <p:extLst>
      <p:ext uri="{BB962C8B-B14F-4D97-AF65-F5344CB8AC3E}">
        <p14:creationId xmlns:p14="http://schemas.microsoft.com/office/powerpoint/2010/main" val="1468588465"/>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41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197427"/>
            <a:ext cx="4932040" cy="1024768"/>
          </a:xfrm>
          <a:prstGeom prst="rect">
            <a:avLst/>
          </a:prstGeom>
        </p:spPr>
      </p:pic>
      <p:sp>
        <p:nvSpPr>
          <p:cNvPr id="8" name="Shape 596"/>
          <p:cNvSpPr>
            <a:spLocks noGrp="1"/>
          </p:cNvSpPr>
          <p:nvPr>
            <p:ph type="body" sz="quarter" idx="1"/>
          </p:nvPr>
        </p:nvSpPr>
        <p:spPr>
          <a:xfrm>
            <a:off x="1979712" y="2283718"/>
            <a:ext cx="4462058" cy="912860"/>
          </a:xfrm>
          <a:prstGeom prst="rect">
            <a:avLst/>
          </a:prstGeom>
        </p:spPr>
        <p:txBody>
          <a:bodyPr>
            <a:noAutofit/>
          </a:bodyPr>
          <a:lstStyle/>
          <a:p>
            <a:r>
              <a:rPr lang="en-GB" sz="2400" dirty="0" smtClean="0"/>
              <a:t>Feature toggle dashboard</a:t>
            </a:r>
            <a:endParaRPr sz="2400" dirty="0"/>
          </a:p>
          <a:p>
            <a:r>
              <a:rPr lang="en-GB" sz="2400" dirty="0" smtClean="0"/>
              <a:t>Many rules for toggles</a:t>
            </a:r>
            <a:endParaRPr sz="2400" dirty="0"/>
          </a:p>
          <a:p>
            <a:r>
              <a:rPr lang="en-GB" sz="2400" dirty="0" smtClean="0"/>
              <a:t>Statistics</a:t>
            </a:r>
            <a:endParaRPr sz="2400" dirty="0"/>
          </a:p>
        </p:txBody>
      </p:sp>
    </p:spTree>
    <p:extLst>
      <p:ext uri="{BB962C8B-B14F-4D97-AF65-F5344CB8AC3E}">
        <p14:creationId xmlns:p14="http://schemas.microsoft.com/office/powerpoint/2010/main" val="1973043608"/>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p:cNvSpPr>
          <p:nvPr>
            <p:ph type="body" sz="quarter" idx="1"/>
          </p:nvPr>
        </p:nvSpPr>
        <p:spPr>
          <a:xfrm>
            <a:off x="1928757" y="2787774"/>
            <a:ext cx="4462058" cy="912860"/>
          </a:xfrm>
          <a:prstGeom prst="rect">
            <a:avLst/>
          </a:prstGeom>
        </p:spPr>
        <p:txBody>
          <a:bodyPr>
            <a:noAutofit/>
          </a:bodyPr>
          <a:lstStyle/>
          <a:p>
            <a:r>
              <a:rPr sz="2400" dirty="0"/>
              <a:t>Technical Debt</a:t>
            </a:r>
          </a:p>
          <a:p>
            <a:r>
              <a:rPr sz="2400" dirty="0"/>
              <a:t>Extra code and configuration</a:t>
            </a:r>
          </a:p>
          <a:p>
            <a:r>
              <a:rPr sz="2400" dirty="0"/>
              <a:t>JS / CSS ? </a:t>
            </a:r>
          </a:p>
        </p:txBody>
      </p:sp>
      <p:sp>
        <p:nvSpPr>
          <p:cNvPr id="595" name="Shape 595"/>
          <p:cNvSpPr>
            <a:spLocks noGrp="1"/>
          </p:cNvSpPr>
          <p:nvPr>
            <p:ph type="title"/>
          </p:nvPr>
        </p:nvSpPr>
        <p:spPr>
          <a:xfrm>
            <a:off x="1835696" y="1958615"/>
            <a:ext cx="4550697" cy="599480"/>
          </a:xfrm>
          <a:prstGeom prst="rect">
            <a:avLst/>
          </a:prstGeom>
        </p:spPr>
        <p:txBody>
          <a:bodyPr>
            <a:normAutofit fontScale="90000"/>
          </a:bodyPr>
          <a:lstStyle/>
          <a:p>
            <a:pPr lvl="1" defTabSz="306324">
              <a:defRPr sz="2144"/>
            </a:pPr>
            <a:r>
              <a:rPr sz="4000" b="1" dirty="0"/>
              <a:t>Disadvantages</a:t>
            </a:r>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p:cNvSpPr>
          <p:nvPr>
            <p:ph type="body" sz="quarter" idx="1"/>
          </p:nvPr>
        </p:nvSpPr>
        <p:spPr>
          <a:xfrm>
            <a:off x="1852327" y="2787774"/>
            <a:ext cx="4462058" cy="912860"/>
          </a:xfrm>
          <a:prstGeom prst="rect">
            <a:avLst/>
          </a:prstGeom>
        </p:spPr>
        <p:txBody>
          <a:bodyPr>
            <a:noAutofit/>
          </a:bodyPr>
          <a:lstStyle/>
          <a:p>
            <a:r>
              <a:rPr sz="2400" dirty="0"/>
              <a:t>Deploy all the things</a:t>
            </a:r>
          </a:p>
          <a:p>
            <a:r>
              <a:rPr sz="2400" dirty="0"/>
              <a:t>A-B Testing</a:t>
            </a:r>
          </a:p>
          <a:p>
            <a:r>
              <a:rPr sz="2400" dirty="0"/>
              <a:t>Easy revert </a:t>
            </a:r>
          </a:p>
          <a:p>
            <a:r>
              <a:rPr sz="2400" dirty="0"/>
              <a:t>Client engagement in deploy</a:t>
            </a:r>
          </a:p>
        </p:txBody>
      </p:sp>
      <p:sp>
        <p:nvSpPr>
          <p:cNvPr id="598" name="Shape 598"/>
          <p:cNvSpPr>
            <a:spLocks noGrp="1"/>
          </p:cNvSpPr>
          <p:nvPr>
            <p:ph type="title"/>
          </p:nvPr>
        </p:nvSpPr>
        <p:spPr>
          <a:xfrm>
            <a:off x="1763688" y="1972270"/>
            <a:ext cx="4550697" cy="599480"/>
          </a:xfrm>
          <a:prstGeom prst="rect">
            <a:avLst/>
          </a:prstGeom>
        </p:spPr>
        <p:txBody>
          <a:bodyPr>
            <a:noAutofit/>
          </a:bodyPr>
          <a:lstStyle>
            <a:lvl1pPr defTabSz="306324">
              <a:defRPr sz="2144"/>
            </a:lvl1pPr>
          </a:lstStyle>
          <a:p>
            <a:r>
              <a:rPr sz="4000" b="1" dirty="0"/>
              <a:t>Benefits</a:t>
            </a:r>
          </a:p>
        </p:txBody>
      </p:sp>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b="1" dirty="0" smtClean="0"/>
              <a:t>End to end workflow</a:t>
            </a:r>
            <a:endParaRPr lang="en-US" sz="4000" b="1" dirty="0"/>
          </a:p>
        </p:txBody>
      </p:sp>
    </p:spTree>
    <p:extLst>
      <p:ext uri="{BB962C8B-B14F-4D97-AF65-F5344CB8AC3E}">
        <p14:creationId xmlns:p14="http://schemas.microsoft.com/office/powerpoint/2010/main" val="1759534100"/>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p:cNvSpPr/>
          <p:nvPr/>
        </p:nvSpPr>
        <p:spPr>
          <a:xfrm>
            <a:off x="179512" y="1059582"/>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p:cNvSpPr/>
          <p:nvPr/>
        </p:nvSpPr>
        <p:spPr>
          <a:xfrm>
            <a:off x="146190" y="1923678"/>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p:cNvSpPr/>
          <p:nvPr/>
        </p:nvSpPr>
        <p:spPr>
          <a:xfrm>
            <a:off x="146190" y="2794177"/>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300" y="2067695"/>
            <a:ext cx="648072" cy="648072"/>
          </a:xfrm>
          <a:prstGeom prst="rect">
            <a:avLst/>
          </a:prstGeom>
        </p:spPr>
      </p:pic>
      <p:sp>
        <p:nvSpPr>
          <p:cNvPr id="9" name="Round Diagonal Corner Rectangle 8"/>
          <p:cNvSpPr/>
          <p:nvPr/>
        </p:nvSpPr>
        <p:spPr>
          <a:xfrm>
            <a:off x="1118572" y="1131590"/>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Diagonal Corner Rectangle 9"/>
          <p:cNvSpPr/>
          <p:nvPr/>
        </p:nvSpPr>
        <p:spPr>
          <a:xfrm>
            <a:off x="1098955" y="1995686"/>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Diagonal Corner Rectangle 10"/>
          <p:cNvSpPr/>
          <p:nvPr/>
        </p:nvSpPr>
        <p:spPr>
          <a:xfrm>
            <a:off x="1098955" y="2866185"/>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1691680" y="1383618"/>
            <a:ext cx="504056" cy="61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1"/>
          </p:cNvCxnSpPr>
          <p:nvPr/>
        </p:nvCxnSpPr>
        <p:spPr>
          <a:xfrm>
            <a:off x="1687147" y="2377123"/>
            <a:ext cx="228153" cy="14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691680" y="2715767"/>
            <a:ext cx="504056" cy="57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372920" y="3762954"/>
            <a:ext cx="965329" cy="1200329"/>
          </a:xfrm>
          <a:prstGeom prst="rect">
            <a:avLst/>
          </a:prstGeom>
          <a:noFill/>
        </p:spPr>
        <p:txBody>
          <a:bodyPr wrap="none" rtlCol="0">
            <a:spAutoFit/>
          </a:bodyPr>
          <a:lstStyle/>
          <a:p>
            <a:r>
              <a:rPr lang="en-US" dirty="0" smtClean="0"/>
              <a:t>PHPMD</a:t>
            </a:r>
          </a:p>
          <a:p>
            <a:r>
              <a:rPr lang="en-US" dirty="0" err="1" smtClean="0"/>
              <a:t>PHPLint</a:t>
            </a:r>
            <a:endParaRPr lang="en-US" dirty="0" smtClean="0"/>
          </a:p>
          <a:p>
            <a:r>
              <a:rPr lang="en-US" dirty="0" smtClean="0"/>
              <a:t>PHPCPD</a:t>
            </a:r>
          </a:p>
          <a:p>
            <a:r>
              <a:rPr lang="en-US" dirty="0" err="1" smtClean="0"/>
              <a:t>PHPUnit</a:t>
            </a:r>
            <a:endParaRPr lang="en-US" dirty="0"/>
          </a:p>
        </p:txBody>
      </p:sp>
    </p:spTree>
    <p:extLst>
      <p:ext uri="{BB962C8B-B14F-4D97-AF65-F5344CB8AC3E}">
        <p14:creationId xmlns:p14="http://schemas.microsoft.com/office/powerpoint/2010/main" val="372155849"/>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p:cNvSpPr/>
          <p:nvPr/>
        </p:nvSpPr>
        <p:spPr>
          <a:xfrm>
            <a:off x="179512" y="1059582"/>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p:cNvSpPr/>
          <p:nvPr/>
        </p:nvSpPr>
        <p:spPr>
          <a:xfrm>
            <a:off x="146190" y="1923678"/>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p:cNvSpPr/>
          <p:nvPr/>
        </p:nvSpPr>
        <p:spPr>
          <a:xfrm>
            <a:off x="146190" y="2794177"/>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300" y="2067695"/>
            <a:ext cx="648072" cy="648072"/>
          </a:xfrm>
          <a:prstGeom prst="rect">
            <a:avLst/>
          </a:prstGeom>
        </p:spPr>
      </p:pic>
      <p:sp>
        <p:nvSpPr>
          <p:cNvPr id="9" name="Round Diagonal Corner Rectangle 8"/>
          <p:cNvSpPr/>
          <p:nvPr/>
        </p:nvSpPr>
        <p:spPr>
          <a:xfrm>
            <a:off x="1118572" y="1131590"/>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Diagonal Corner Rectangle 9"/>
          <p:cNvSpPr/>
          <p:nvPr/>
        </p:nvSpPr>
        <p:spPr>
          <a:xfrm>
            <a:off x="1098955" y="1995686"/>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Diagonal Corner Rectangle 10"/>
          <p:cNvSpPr/>
          <p:nvPr/>
        </p:nvSpPr>
        <p:spPr>
          <a:xfrm>
            <a:off x="1098955" y="2866185"/>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1691680" y="1383618"/>
            <a:ext cx="504056" cy="61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1"/>
          </p:cNvCxnSpPr>
          <p:nvPr/>
        </p:nvCxnSpPr>
        <p:spPr>
          <a:xfrm>
            <a:off x="1687147" y="2377123"/>
            <a:ext cx="228153" cy="14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691680" y="2715767"/>
            <a:ext cx="504056" cy="57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642" y="2067695"/>
            <a:ext cx="1053976" cy="678083"/>
          </a:xfrm>
          <a:prstGeom prst="rect">
            <a:avLst/>
          </a:prstGeom>
        </p:spPr>
      </p:pic>
      <p:sp>
        <p:nvSpPr>
          <p:cNvPr id="2" name="TextBox 1"/>
          <p:cNvSpPr txBox="1"/>
          <p:nvPr/>
        </p:nvSpPr>
        <p:spPr>
          <a:xfrm>
            <a:off x="2442976" y="1511310"/>
            <a:ext cx="1300356" cy="369332"/>
          </a:xfrm>
          <a:prstGeom prst="rect">
            <a:avLst/>
          </a:prstGeom>
          <a:noFill/>
        </p:spPr>
        <p:txBody>
          <a:bodyPr wrap="none" rtlCol="0">
            <a:spAutoFit/>
          </a:bodyPr>
          <a:lstStyle/>
          <a:p>
            <a:r>
              <a:rPr lang="en-US" dirty="0" smtClean="0"/>
              <a:t>Peer review</a:t>
            </a:r>
            <a:endParaRPr lang="en-US" dirty="0"/>
          </a:p>
        </p:txBody>
      </p:sp>
    </p:spTree>
    <p:extLst>
      <p:ext uri="{BB962C8B-B14F-4D97-AF65-F5344CB8AC3E}">
        <p14:creationId xmlns:p14="http://schemas.microsoft.com/office/powerpoint/2010/main" val="1358205911"/>
      </p:ext>
    </p:ext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p:cNvSpPr/>
          <p:nvPr/>
        </p:nvSpPr>
        <p:spPr>
          <a:xfrm>
            <a:off x="179512" y="1059582"/>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p:cNvSpPr/>
          <p:nvPr/>
        </p:nvSpPr>
        <p:spPr>
          <a:xfrm>
            <a:off x="146190" y="1923678"/>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p:cNvSpPr/>
          <p:nvPr/>
        </p:nvSpPr>
        <p:spPr>
          <a:xfrm>
            <a:off x="146190" y="2794177"/>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300" y="2067695"/>
            <a:ext cx="648072" cy="648072"/>
          </a:xfrm>
          <a:prstGeom prst="rect">
            <a:avLst/>
          </a:prstGeom>
        </p:spPr>
      </p:pic>
      <p:sp>
        <p:nvSpPr>
          <p:cNvPr id="9" name="Round Diagonal Corner Rectangle 8"/>
          <p:cNvSpPr/>
          <p:nvPr/>
        </p:nvSpPr>
        <p:spPr>
          <a:xfrm>
            <a:off x="1118572" y="1131590"/>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Diagonal Corner Rectangle 9"/>
          <p:cNvSpPr/>
          <p:nvPr/>
        </p:nvSpPr>
        <p:spPr>
          <a:xfrm>
            <a:off x="1098955" y="1995686"/>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Diagonal Corner Rectangle 10"/>
          <p:cNvSpPr/>
          <p:nvPr/>
        </p:nvSpPr>
        <p:spPr>
          <a:xfrm>
            <a:off x="1098955" y="2866185"/>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1691680" y="1383618"/>
            <a:ext cx="504056" cy="61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1"/>
          </p:cNvCxnSpPr>
          <p:nvPr/>
        </p:nvCxnSpPr>
        <p:spPr>
          <a:xfrm>
            <a:off x="1687147" y="2377123"/>
            <a:ext cx="228153" cy="14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691680" y="2715767"/>
            <a:ext cx="504056" cy="57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642" y="2067695"/>
            <a:ext cx="1053976" cy="678083"/>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4753" y="2172293"/>
            <a:ext cx="468886" cy="468886"/>
          </a:xfrm>
          <a:prstGeom prst="rect">
            <a:avLst/>
          </a:prstGeom>
        </p:spPr>
      </p:pic>
      <p:sp>
        <p:nvSpPr>
          <p:cNvPr id="2" name="TextBox 1"/>
          <p:cNvSpPr txBox="1"/>
          <p:nvPr/>
        </p:nvSpPr>
        <p:spPr>
          <a:xfrm>
            <a:off x="3268525" y="1566168"/>
            <a:ext cx="2374368" cy="369332"/>
          </a:xfrm>
          <a:prstGeom prst="rect">
            <a:avLst/>
          </a:prstGeom>
          <a:noFill/>
        </p:spPr>
        <p:txBody>
          <a:bodyPr wrap="none" rtlCol="0">
            <a:spAutoFit/>
          </a:bodyPr>
          <a:lstStyle/>
          <a:p>
            <a:r>
              <a:rPr lang="en-US" dirty="0" smtClean="0"/>
              <a:t>Build release candidate</a:t>
            </a:r>
            <a:endParaRPr lang="en-US" dirty="0"/>
          </a:p>
        </p:txBody>
      </p:sp>
    </p:spTree>
    <p:extLst>
      <p:ext uri="{BB962C8B-B14F-4D97-AF65-F5344CB8AC3E}">
        <p14:creationId xmlns:p14="http://schemas.microsoft.com/office/powerpoint/2010/main" val="472214921"/>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p:cNvSpPr/>
          <p:nvPr/>
        </p:nvSpPr>
        <p:spPr>
          <a:xfrm>
            <a:off x="179512" y="1059582"/>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p:cNvSpPr/>
          <p:nvPr/>
        </p:nvSpPr>
        <p:spPr>
          <a:xfrm>
            <a:off x="146190" y="1923678"/>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p:cNvSpPr/>
          <p:nvPr/>
        </p:nvSpPr>
        <p:spPr>
          <a:xfrm>
            <a:off x="146190" y="2794177"/>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300" y="2067695"/>
            <a:ext cx="648072" cy="648072"/>
          </a:xfrm>
          <a:prstGeom prst="rect">
            <a:avLst/>
          </a:prstGeom>
        </p:spPr>
      </p:pic>
      <p:sp>
        <p:nvSpPr>
          <p:cNvPr id="9" name="Round Diagonal Corner Rectangle 8"/>
          <p:cNvSpPr/>
          <p:nvPr/>
        </p:nvSpPr>
        <p:spPr>
          <a:xfrm>
            <a:off x="1118572" y="1131590"/>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Diagonal Corner Rectangle 9"/>
          <p:cNvSpPr/>
          <p:nvPr/>
        </p:nvSpPr>
        <p:spPr>
          <a:xfrm>
            <a:off x="1098955" y="1995686"/>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Diagonal Corner Rectangle 10"/>
          <p:cNvSpPr/>
          <p:nvPr/>
        </p:nvSpPr>
        <p:spPr>
          <a:xfrm>
            <a:off x="1098955" y="2866185"/>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1691680" y="1383618"/>
            <a:ext cx="504056" cy="61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1"/>
          </p:cNvCxnSpPr>
          <p:nvPr/>
        </p:nvCxnSpPr>
        <p:spPr>
          <a:xfrm>
            <a:off x="1687147" y="2377123"/>
            <a:ext cx="228153" cy="14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691680" y="2715767"/>
            <a:ext cx="504056" cy="57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642" y="2067695"/>
            <a:ext cx="1053976" cy="678083"/>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4753" y="2172293"/>
            <a:ext cx="468886" cy="46888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275" y="2190842"/>
            <a:ext cx="372562" cy="372562"/>
          </a:xfrm>
          <a:prstGeom prst="rect">
            <a:avLst/>
          </a:prstGeom>
        </p:spPr>
      </p:pic>
      <p:sp>
        <p:nvSpPr>
          <p:cNvPr id="2" name="TextBox 1"/>
          <p:cNvSpPr txBox="1"/>
          <p:nvPr/>
        </p:nvSpPr>
        <p:spPr>
          <a:xfrm>
            <a:off x="3419872" y="1504986"/>
            <a:ext cx="2000869" cy="369332"/>
          </a:xfrm>
          <a:prstGeom prst="rect">
            <a:avLst/>
          </a:prstGeom>
          <a:noFill/>
        </p:spPr>
        <p:txBody>
          <a:bodyPr wrap="none" rtlCol="0">
            <a:spAutoFit/>
          </a:bodyPr>
          <a:lstStyle/>
          <a:p>
            <a:r>
              <a:rPr lang="en-US" smtClean="0"/>
              <a:t>Static code analysis</a:t>
            </a:r>
            <a:endParaRPr lang="en-US"/>
          </a:p>
        </p:txBody>
      </p:sp>
    </p:spTree>
    <p:extLst>
      <p:ext uri="{BB962C8B-B14F-4D97-AF65-F5344CB8AC3E}">
        <p14:creationId xmlns:p14="http://schemas.microsoft.com/office/powerpoint/2010/main" val="172829036"/>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p:cNvSpPr/>
          <p:nvPr/>
        </p:nvSpPr>
        <p:spPr>
          <a:xfrm>
            <a:off x="179512" y="1059582"/>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p:cNvSpPr/>
          <p:nvPr/>
        </p:nvSpPr>
        <p:spPr>
          <a:xfrm>
            <a:off x="146190" y="1923678"/>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p:cNvSpPr/>
          <p:nvPr/>
        </p:nvSpPr>
        <p:spPr>
          <a:xfrm>
            <a:off x="146190" y="2794177"/>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300" y="2067695"/>
            <a:ext cx="648072" cy="648072"/>
          </a:xfrm>
          <a:prstGeom prst="rect">
            <a:avLst/>
          </a:prstGeom>
        </p:spPr>
      </p:pic>
      <p:sp>
        <p:nvSpPr>
          <p:cNvPr id="9" name="Round Diagonal Corner Rectangle 8"/>
          <p:cNvSpPr/>
          <p:nvPr/>
        </p:nvSpPr>
        <p:spPr>
          <a:xfrm>
            <a:off x="1118572" y="1131590"/>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Diagonal Corner Rectangle 9"/>
          <p:cNvSpPr/>
          <p:nvPr/>
        </p:nvSpPr>
        <p:spPr>
          <a:xfrm>
            <a:off x="1098955" y="1995686"/>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Diagonal Corner Rectangle 10"/>
          <p:cNvSpPr/>
          <p:nvPr/>
        </p:nvSpPr>
        <p:spPr>
          <a:xfrm>
            <a:off x="1098955" y="2866185"/>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1691680" y="1383618"/>
            <a:ext cx="504056" cy="61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1"/>
          </p:cNvCxnSpPr>
          <p:nvPr/>
        </p:nvCxnSpPr>
        <p:spPr>
          <a:xfrm>
            <a:off x="1687147" y="2377123"/>
            <a:ext cx="228153" cy="14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691680" y="2715767"/>
            <a:ext cx="504056" cy="57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642" y="2067695"/>
            <a:ext cx="1053976" cy="678083"/>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4753" y="2172293"/>
            <a:ext cx="468886" cy="46888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275" y="2190842"/>
            <a:ext cx="372562" cy="372562"/>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3473" y="2128859"/>
            <a:ext cx="520615" cy="525744"/>
          </a:xfrm>
          <a:prstGeom prst="rect">
            <a:avLst/>
          </a:prstGeom>
        </p:spPr>
      </p:pic>
      <p:sp>
        <p:nvSpPr>
          <p:cNvPr id="2" name="TextBox 1"/>
          <p:cNvSpPr txBox="1"/>
          <p:nvPr/>
        </p:nvSpPr>
        <p:spPr>
          <a:xfrm>
            <a:off x="4132057" y="1596323"/>
            <a:ext cx="2326278" cy="369332"/>
          </a:xfrm>
          <a:prstGeom prst="rect">
            <a:avLst/>
          </a:prstGeom>
          <a:noFill/>
        </p:spPr>
        <p:txBody>
          <a:bodyPr wrap="none" rtlCol="0">
            <a:spAutoFit/>
          </a:bodyPr>
          <a:lstStyle/>
          <a:p>
            <a:r>
              <a:rPr lang="en-US" dirty="0" smtClean="0"/>
              <a:t>Deploy to first pipeline</a:t>
            </a:r>
            <a:endParaRPr lang="en-US" dirty="0"/>
          </a:p>
        </p:txBody>
      </p:sp>
    </p:spTree>
    <p:extLst>
      <p:ext uri="{BB962C8B-B14F-4D97-AF65-F5344CB8AC3E}">
        <p14:creationId xmlns:p14="http://schemas.microsoft.com/office/powerpoint/2010/main" val="846592912"/>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p:cNvSpPr>
          <p:nvPr>
            <p:ph type="body" sz="quarter" idx="1"/>
          </p:nvPr>
        </p:nvSpPr>
        <p:spPr>
          <a:xfrm>
            <a:off x="125660" y="1563638"/>
            <a:ext cx="7859623" cy="2381144"/>
          </a:xfrm>
          <a:prstGeom prst="rect">
            <a:avLst/>
          </a:prstGeom>
        </p:spPr>
        <p:txBody>
          <a:bodyPr>
            <a:noAutofit/>
          </a:bodyPr>
          <a:lstStyle/>
          <a:p>
            <a:r>
              <a:rPr sz="2400" dirty="0"/>
              <a:t>Accelerated Time to Market</a:t>
            </a:r>
          </a:p>
          <a:p>
            <a:r>
              <a:rPr sz="2400" dirty="0"/>
              <a:t>Building the Right Product</a:t>
            </a:r>
          </a:p>
          <a:p>
            <a:r>
              <a:rPr sz="2400" dirty="0"/>
              <a:t>Improved Productivity and Efficiency</a:t>
            </a:r>
          </a:p>
          <a:p>
            <a:r>
              <a:rPr sz="2400" dirty="0"/>
              <a:t>Reliable Releases</a:t>
            </a:r>
          </a:p>
          <a:p>
            <a:r>
              <a:rPr sz="2400" dirty="0"/>
              <a:t>Improved Product Quality</a:t>
            </a:r>
          </a:p>
          <a:p>
            <a:r>
              <a:rPr sz="2400" dirty="0"/>
              <a:t>Improved Customer Satisfaction</a:t>
            </a:r>
          </a:p>
        </p:txBody>
      </p:sp>
      <p:sp>
        <p:nvSpPr>
          <p:cNvPr id="162" name="Shape 162"/>
          <p:cNvSpPr>
            <a:spLocks noGrp="1"/>
          </p:cNvSpPr>
          <p:nvPr>
            <p:ph type="title"/>
          </p:nvPr>
        </p:nvSpPr>
        <p:spPr>
          <a:xfrm>
            <a:off x="125660" y="123478"/>
            <a:ext cx="4550697" cy="599480"/>
          </a:xfrm>
          <a:prstGeom prst="rect">
            <a:avLst/>
          </a:prstGeom>
        </p:spPr>
        <p:txBody>
          <a:bodyPr>
            <a:normAutofit fontScale="90000"/>
          </a:bodyPr>
          <a:lstStyle>
            <a:lvl1pPr defTabSz="306324">
              <a:defRPr sz="2144"/>
            </a:lvl1pPr>
          </a:lstStyle>
          <a:p>
            <a:r>
              <a:rPr sz="4000" b="1" dirty="0"/>
              <a:t>Benefits</a:t>
            </a:r>
          </a:p>
        </p:txBody>
      </p:sp>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p:cNvSpPr/>
          <p:nvPr/>
        </p:nvSpPr>
        <p:spPr>
          <a:xfrm>
            <a:off x="179512" y="1059582"/>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p:cNvSpPr/>
          <p:nvPr/>
        </p:nvSpPr>
        <p:spPr>
          <a:xfrm>
            <a:off x="146190" y="1923678"/>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p:cNvSpPr/>
          <p:nvPr/>
        </p:nvSpPr>
        <p:spPr>
          <a:xfrm>
            <a:off x="146190" y="2794177"/>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300" y="2067695"/>
            <a:ext cx="648072" cy="648072"/>
          </a:xfrm>
          <a:prstGeom prst="rect">
            <a:avLst/>
          </a:prstGeom>
        </p:spPr>
      </p:pic>
      <p:sp>
        <p:nvSpPr>
          <p:cNvPr id="9" name="Round Diagonal Corner Rectangle 8"/>
          <p:cNvSpPr/>
          <p:nvPr/>
        </p:nvSpPr>
        <p:spPr>
          <a:xfrm>
            <a:off x="1118572" y="1131590"/>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Diagonal Corner Rectangle 9"/>
          <p:cNvSpPr/>
          <p:nvPr/>
        </p:nvSpPr>
        <p:spPr>
          <a:xfrm>
            <a:off x="1098955" y="1995686"/>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Diagonal Corner Rectangle 10"/>
          <p:cNvSpPr/>
          <p:nvPr/>
        </p:nvSpPr>
        <p:spPr>
          <a:xfrm>
            <a:off x="1098955" y="2866185"/>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1691680" y="1383618"/>
            <a:ext cx="504056" cy="61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1"/>
          </p:cNvCxnSpPr>
          <p:nvPr/>
        </p:nvCxnSpPr>
        <p:spPr>
          <a:xfrm>
            <a:off x="1687147" y="2377123"/>
            <a:ext cx="228153" cy="14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691680" y="2715767"/>
            <a:ext cx="504056" cy="57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642" y="2067695"/>
            <a:ext cx="1053976" cy="678083"/>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4753" y="2172293"/>
            <a:ext cx="468886" cy="46888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275" y="2190842"/>
            <a:ext cx="372562" cy="372562"/>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3473" y="2128859"/>
            <a:ext cx="520615" cy="525744"/>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22724" y="2074671"/>
            <a:ext cx="729012" cy="729012"/>
          </a:xfrm>
          <a:prstGeom prst="rect">
            <a:avLst/>
          </a:prstGeom>
        </p:spPr>
      </p:pic>
      <p:sp>
        <p:nvSpPr>
          <p:cNvPr id="2" name="TextBox 1"/>
          <p:cNvSpPr txBox="1"/>
          <p:nvPr/>
        </p:nvSpPr>
        <p:spPr>
          <a:xfrm>
            <a:off x="5522724" y="1504986"/>
            <a:ext cx="862737" cy="369332"/>
          </a:xfrm>
          <a:prstGeom prst="rect">
            <a:avLst/>
          </a:prstGeom>
          <a:noFill/>
        </p:spPr>
        <p:txBody>
          <a:bodyPr wrap="none" rtlCol="0">
            <a:spAutoFit/>
          </a:bodyPr>
          <a:lstStyle/>
          <a:p>
            <a:r>
              <a:rPr lang="en-US" dirty="0" smtClean="0"/>
              <a:t>Testing</a:t>
            </a:r>
            <a:endParaRPr lang="en-US" dirty="0"/>
          </a:p>
        </p:txBody>
      </p:sp>
    </p:spTree>
    <p:extLst>
      <p:ext uri="{BB962C8B-B14F-4D97-AF65-F5344CB8AC3E}">
        <p14:creationId xmlns:p14="http://schemas.microsoft.com/office/powerpoint/2010/main" val="743111230"/>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miley Face 3"/>
          <p:cNvSpPr/>
          <p:nvPr/>
        </p:nvSpPr>
        <p:spPr>
          <a:xfrm>
            <a:off x="179512" y="1059582"/>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p:cNvSpPr/>
          <p:nvPr/>
        </p:nvSpPr>
        <p:spPr>
          <a:xfrm>
            <a:off x="146190" y="1923678"/>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p:cNvSpPr/>
          <p:nvPr/>
        </p:nvSpPr>
        <p:spPr>
          <a:xfrm>
            <a:off x="146190" y="2794177"/>
            <a:ext cx="648072" cy="64807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300" y="2067695"/>
            <a:ext cx="648072" cy="648072"/>
          </a:xfrm>
          <a:prstGeom prst="rect">
            <a:avLst/>
          </a:prstGeom>
        </p:spPr>
      </p:pic>
      <p:sp>
        <p:nvSpPr>
          <p:cNvPr id="9" name="Round Diagonal Corner Rectangle 8"/>
          <p:cNvSpPr/>
          <p:nvPr/>
        </p:nvSpPr>
        <p:spPr>
          <a:xfrm>
            <a:off x="1118572" y="1131590"/>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Diagonal Corner Rectangle 9"/>
          <p:cNvSpPr/>
          <p:nvPr/>
        </p:nvSpPr>
        <p:spPr>
          <a:xfrm>
            <a:off x="1098955" y="1995686"/>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Diagonal Corner Rectangle 10"/>
          <p:cNvSpPr/>
          <p:nvPr/>
        </p:nvSpPr>
        <p:spPr>
          <a:xfrm>
            <a:off x="1098955" y="2866185"/>
            <a:ext cx="504056" cy="57606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1691680" y="1383618"/>
            <a:ext cx="504056" cy="61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1"/>
          </p:cNvCxnSpPr>
          <p:nvPr/>
        </p:nvCxnSpPr>
        <p:spPr>
          <a:xfrm>
            <a:off x="1687147" y="2377123"/>
            <a:ext cx="228153" cy="14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691680" y="2715767"/>
            <a:ext cx="504056" cy="57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642" y="2067695"/>
            <a:ext cx="1053976" cy="678083"/>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4753" y="2172293"/>
            <a:ext cx="468886" cy="46888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275" y="2190842"/>
            <a:ext cx="372562" cy="372562"/>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3473" y="2128859"/>
            <a:ext cx="520615" cy="525744"/>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22724" y="2074671"/>
            <a:ext cx="729012" cy="729012"/>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0372" y="2138932"/>
            <a:ext cx="520615" cy="525744"/>
          </a:xfrm>
          <a:prstGeom prst="rect">
            <a:avLst/>
          </a:prstGeom>
        </p:spPr>
      </p:pic>
      <p:sp>
        <p:nvSpPr>
          <p:cNvPr id="2" name="TextBox 1"/>
          <p:cNvSpPr txBox="1"/>
          <p:nvPr/>
        </p:nvSpPr>
        <p:spPr>
          <a:xfrm>
            <a:off x="6251209" y="2969551"/>
            <a:ext cx="830677" cy="369332"/>
          </a:xfrm>
          <a:prstGeom prst="rect">
            <a:avLst/>
          </a:prstGeom>
          <a:noFill/>
        </p:spPr>
        <p:txBody>
          <a:bodyPr wrap="none" rtlCol="0">
            <a:spAutoFit/>
          </a:bodyPr>
          <a:lstStyle/>
          <a:p>
            <a:r>
              <a:rPr lang="en-US" dirty="0" smtClean="0"/>
              <a:t>Go live</a:t>
            </a:r>
            <a:endParaRPr lang="en-US" dirty="0"/>
          </a:p>
        </p:txBody>
      </p:sp>
    </p:spTree>
    <p:extLst>
      <p:ext uri="{BB962C8B-B14F-4D97-AF65-F5344CB8AC3E}">
        <p14:creationId xmlns:p14="http://schemas.microsoft.com/office/powerpoint/2010/main" val="257988826"/>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title"/>
          </p:nvPr>
        </p:nvSpPr>
        <p:spPr>
          <a:xfrm>
            <a:off x="899592" y="2067694"/>
            <a:ext cx="5184644" cy="1800582"/>
          </a:xfrm>
          <a:prstGeom prst="rect">
            <a:avLst/>
          </a:prstGeom>
        </p:spPr>
        <p:txBody>
          <a:bodyPr>
            <a:normAutofit/>
          </a:bodyPr>
          <a:lstStyle/>
          <a:p>
            <a:r>
              <a:rPr lang="en-GB" sz="4000" b="1" dirty="0" smtClean="0"/>
              <a:t>My proposed workflow</a:t>
            </a:r>
            <a:endParaRPr sz="4000" b="1" dirty="0"/>
          </a:p>
        </p:txBody>
      </p:sp>
    </p:spTree>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930233" y="990335"/>
            <a:ext cx="1656184"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59911" y="1392476"/>
            <a:ext cx="1112805" cy="707886"/>
          </a:xfrm>
          <a:prstGeom prst="rect">
            <a:avLst/>
          </a:prstGeom>
          <a:noFill/>
        </p:spPr>
        <p:txBody>
          <a:bodyPr wrap="none" rtlCol="0">
            <a:spAutoFit/>
          </a:bodyPr>
          <a:lstStyle/>
          <a:p>
            <a:r>
              <a:rPr lang="en-US" sz="4000" b="1" dirty="0" smtClean="0"/>
              <a:t>Plan</a:t>
            </a:r>
            <a:endParaRPr lang="en-US" sz="4000" b="1" dirty="0"/>
          </a:p>
        </p:txBody>
      </p:sp>
      <p:sp>
        <p:nvSpPr>
          <p:cNvPr id="10" name="Oval 9"/>
          <p:cNvSpPr/>
          <p:nvPr/>
        </p:nvSpPr>
        <p:spPr>
          <a:xfrm>
            <a:off x="3275856" y="165579"/>
            <a:ext cx="1656184" cy="151216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505534" y="567720"/>
            <a:ext cx="1265090" cy="707886"/>
          </a:xfrm>
          <a:prstGeom prst="rect">
            <a:avLst/>
          </a:prstGeom>
          <a:noFill/>
        </p:spPr>
        <p:txBody>
          <a:bodyPr wrap="none" rtlCol="0">
            <a:spAutoFit/>
          </a:bodyPr>
          <a:lstStyle/>
          <a:p>
            <a:r>
              <a:rPr lang="en-US" sz="4000" b="1" dirty="0" smtClean="0"/>
              <a:t>Code</a:t>
            </a:r>
            <a:endParaRPr lang="en-US" sz="4000" b="1" dirty="0"/>
          </a:p>
        </p:txBody>
      </p:sp>
      <p:sp>
        <p:nvSpPr>
          <p:cNvPr id="12" name="Oval 11"/>
          <p:cNvSpPr/>
          <p:nvPr/>
        </p:nvSpPr>
        <p:spPr>
          <a:xfrm>
            <a:off x="5484074" y="987574"/>
            <a:ext cx="1656184" cy="1512168"/>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713752" y="1389715"/>
            <a:ext cx="1276311" cy="707886"/>
          </a:xfrm>
          <a:prstGeom prst="rect">
            <a:avLst/>
          </a:prstGeom>
          <a:noFill/>
        </p:spPr>
        <p:txBody>
          <a:bodyPr wrap="none" rtlCol="0">
            <a:spAutoFit/>
          </a:bodyPr>
          <a:lstStyle/>
          <a:p>
            <a:r>
              <a:rPr lang="en-US" sz="4000" b="1" dirty="0" smtClean="0"/>
              <a:t>Build</a:t>
            </a:r>
            <a:endParaRPr lang="en-US" sz="4000" b="1" dirty="0"/>
          </a:p>
        </p:txBody>
      </p:sp>
      <p:sp>
        <p:nvSpPr>
          <p:cNvPr id="14" name="Oval 13"/>
          <p:cNvSpPr/>
          <p:nvPr/>
        </p:nvSpPr>
        <p:spPr>
          <a:xfrm>
            <a:off x="4770624" y="3196012"/>
            <a:ext cx="1656184" cy="151216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000302" y="3598153"/>
            <a:ext cx="1079142" cy="707886"/>
          </a:xfrm>
          <a:prstGeom prst="rect">
            <a:avLst/>
          </a:prstGeom>
          <a:noFill/>
        </p:spPr>
        <p:txBody>
          <a:bodyPr wrap="none" rtlCol="0">
            <a:spAutoFit/>
          </a:bodyPr>
          <a:lstStyle/>
          <a:p>
            <a:r>
              <a:rPr lang="en-US" sz="4000" b="1" dirty="0" smtClean="0"/>
              <a:t>Test</a:t>
            </a:r>
            <a:endParaRPr lang="en-US" sz="4000" b="1" dirty="0"/>
          </a:p>
        </p:txBody>
      </p:sp>
      <p:sp>
        <p:nvSpPr>
          <p:cNvPr id="16" name="Oval 15"/>
          <p:cNvSpPr/>
          <p:nvPr/>
        </p:nvSpPr>
        <p:spPr>
          <a:xfrm>
            <a:off x="2137421" y="3196012"/>
            <a:ext cx="1656184" cy="1512168"/>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173498" y="3597423"/>
            <a:ext cx="1688283" cy="707886"/>
          </a:xfrm>
          <a:prstGeom prst="rect">
            <a:avLst/>
          </a:prstGeom>
          <a:noFill/>
        </p:spPr>
        <p:txBody>
          <a:bodyPr wrap="none" rtlCol="0">
            <a:spAutoFit/>
          </a:bodyPr>
          <a:lstStyle/>
          <a:p>
            <a:r>
              <a:rPr lang="en-US" sz="4000" b="1" smtClean="0"/>
              <a:t>Deploy</a:t>
            </a:r>
            <a:endParaRPr lang="en-US" sz="4000" b="1" dirty="0"/>
          </a:p>
        </p:txBody>
      </p:sp>
    </p:spTree>
    <p:extLst>
      <p:ext uri="{BB962C8B-B14F-4D97-AF65-F5344CB8AC3E}">
        <p14:creationId xmlns:p14="http://schemas.microsoft.com/office/powerpoint/2010/main" val="724934015"/>
      </p:ext>
    </p:extLst>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4"/>
          <p:cNvSpPr>
            <a:spLocks noGrp="1"/>
          </p:cNvSpPr>
          <p:nvPr>
            <p:ph type="body" sz="quarter" idx="1"/>
          </p:nvPr>
        </p:nvSpPr>
        <p:spPr>
          <a:xfrm>
            <a:off x="611560" y="1131590"/>
            <a:ext cx="4462058" cy="912860"/>
          </a:xfrm>
          <a:prstGeom prst="rect">
            <a:avLst/>
          </a:prstGeom>
        </p:spPr>
        <p:txBody>
          <a:bodyPr>
            <a:noAutofit/>
          </a:bodyPr>
          <a:lstStyle/>
          <a:p>
            <a:r>
              <a:rPr sz="3200" dirty="0"/>
              <a:t>BDD</a:t>
            </a:r>
          </a:p>
          <a:p>
            <a:r>
              <a:rPr sz="3200" dirty="0"/>
              <a:t>User Stories</a:t>
            </a:r>
          </a:p>
          <a:p>
            <a:r>
              <a:rPr sz="3200" dirty="0"/>
              <a:t>Business Value</a:t>
            </a:r>
          </a:p>
          <a:p>
            <a:r>
              <a:rPr sz="3200" dirty="0"/>
              <a:t>Example Workshops</a:t>
            </a:r>
          </a:p>
          <a:p>
            <a:r>
              <a:rPr sz="3200" dirty="0"/>
              <a:t>Feature Toggles</a:t>
            </a:r>
          </a:p>
          <a:p>
            <a:r>
              <a:rPr sz="3200" dirty="0"/>
              <a:t>Feature Branches</a:t>
            </a:r>
          </a:p>
          <a:p>
            <a:r>
              <a:rPr sz="3200" dirty="0"/>
              <a:t>TDD</a:t>
            </a:r>
          </a:p>
        </p:txBody>
      </p:sp>
      <p:sp>
        <p:nvSpPr>
          <p:cNvPr id="603" name="Shape 603"/>
          <p:cNvSpPr>
            <a:spLocks noGrp="1"/>
          </p:cNvSpPr>
          <p:nvPr>
            <p:ph type="title"/>
          </p:nvPr>
        </p:nvSpPr>
        <p:spPr>
          <a:xfrm>
            <a:off x="395536" y="411510"/>
            <a:ext cx="4550697" cy="599480"/>
          </a:xfrm>
          <a:prstGeom prst="rect">
            <a:avLst/>
          </a:prstGeom>
        </p:spPr>
        <p:txBody>
          <a:bodyPr>
            <a:noAutofit/>
          </a:bodyPr>
          <a:lstStyle>
            <a:lvl1pPr defTabSz="306324">
              <a:defRPr sz="2144"/>
            </a:lvl1pPr>
          </a:lstStyle>
          <a:p>
            <a:r>
              <a:rPr sz="4000" b="1" dirty="0"/>
              <a:t>Our solution</a:t>
            </a:r>
          </a:p>
        </p:txBody>
      </p: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ape 607"/>
          <p:cNvSpPr>
            <a:spLocks noGrp="1"/>
          </p:cNvSpPr>
          <p:nvPr>
            <p:ph type="body" sz="quarter" idx="1"/>
          </p:nvPr>
        </p:nvSpPr>
        <p:spPr>
          <a:xfrm>
            <a:off x="611560" y="1779662"/>
            <a:ext cx="4462058" cy="912860"/>
          </a:xfrm>
          <a:prstGeom prst="rect">
            <a:avLst/>
          </a:prstGeom>
        </p:spPr>
        <p:txBody>
          <a:bodyPr>
            <a:noAutofit/>
          </a:bodyPr>
          <a:lstStyle/>
          <a:p>
            <a:r>
              <a:rPr sz="3200" dirty="0"/>
              <a:t>Starts the conversation</a:t>
            </a:r>
          </a:p>
          <a:p>
            <a:r>
              <a:rPr sz="3200" dirty="0"/>
              <a:t>Value</a:t>
            </a:r>
          </a:p>
          <a:p>
            <a:r>
              <a:rPr sz="3200" dirty="0"/>
              <a:t>Intent</a:t>
            </a:r>
          </a:p>
          <a:p>
            <a:r>
              <a:rPr sz="3200" dirty="0"/>
              <a:t>The Why!</a:t>
            </a:r>
          </a:p>
        </p:txBody>
      </p:sp>
      <p:sp>
        <p:nvSpPr>
          <p:cNvPr id="606" name="Shape 606"/>
          <p:cNvSpPr>
            <a:spLocks noGrp="1"/>
          </p:cNvSpPr>
          <p:nvPr>
            <p:ph type="title"/>
          </p:nvPr>
        </p:nvSpPr>
        <p:spPr>
          <a:xfrm>
            <a:off x="179512" y="843558"/>
            <a:ext cx="8146770" cy="742259"/>
          </a:xfrm>
          <a:prstGeom prst="rect">
            <a:avLst/>
          </a:prstGeom>
        </p:spPr>
        <p:txBody>
          <a:bodyPr>
            <a:noAutofit/>
          </a:bodyPr>
          <a:lstStyle>
            <a:lvl1pPr defTabSz="306324">
              <a:defRPr sz="2144"/>
            </a:lvl1pPr>
          </a:lstStyle>
          <a:p>
            <a:r>
              <a:rPr sz="4000" b="1" dirty="0"/>
              <a:t>BDD ( Behaviour Driven Development )</a:t>
            </a:r>
          </a:p>
        </p:txBody>
      </p:sp>
    </p:spTree>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Shape 610"/>
          <p:cNvSpPr>
            <a:spLocks noGrp="1"/>
          </p:cNvSpPr>
          <p:nvPr>
            <p:ph type="body" sz="quarter" idx="1"/>
          </p:nvPr>
        </p:nvSpPr>
        <p:spPr>
          <a:xfrm>
            <a:off x="395536" y="1491630"/>
            <a:ext cx="6336704" cy="1080120"/>
          </a:xfrm>
          <a:prstGeom prst="rect">
            <a:avLst/>
          </a:prstGeom>
        </p:spPr>
        <p:txBody>
          <a:bodyPr>
            <a:noAutofit/>
          </a:bodyPr>
          <a:lstStyle/>
          <a:p>
            <a:r>
              <a:rPr sz="3200" dirty="0"/>
              <a:t>Becomes Acceptance Criteria</a:t>
            </a:r>
          </a:p>
          <a:p>
            <a:r>
              <a:rPr sz="3200" dirty="0"/>
              <a:t>Thought about scenarios </a:t>
            </a:r>
          </a:p>
          <a:p>
            <a:r>
              <a:rPr sz="3200" dirty="0"/>
              <a:t>Validation of the work</a:t>
            </a:r>
          </a:p>
        </p:txBody>
      </p:sp>
      <p:sp>
        <p:nvSpPr>
          <p:cNvPr id="609" name="Shape 609"/>
          <p:cNvSpPr>
            <a:spLocks noGrp="1"/>
          </p:cNvSpPr>
          <p:nvPr>
            <p:ph type="title"/>
          </p:nvPr>
        </p:nvSpPr>
        <p:spPr>
          <a:xfrm>
            <a:off x="179512" y="411510"/>
            <a:ext cx="4550697" cy="599480"/>
          </a:xfrm>
          <a:prstGeom prst="rect">
            <a:avLst/>
          </a:prstGeom>
        </p:spPr>
        <p:txBody>
          <a:bodyPr>
            <a:noAutofit/>
          </a:bodyPr>
          <a:lstStyle>
            <a:lvl1pPr defTabSz="306324">
              <a:defRPr sz="2144"/>
            </a:lvl1pPr>
          </a:lstStyle>
          <a:p>
            <a:r>
              <a:rPr sz="4000" b="1" dirty="0"/>
              <a:t>User Stories</a:t>
            </a:r>
          </a:p>
        </p:txBody>
      </p:sp>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Shape 613"/>
          <p:cNvSpPr>
            <a:spLocks noGrp="1"/>
          </p:cNvSpPr>
          <p:nvPr>
            <p:ph type="body" sz="quarter" idx="1"/>
          </p:nvPr>
        </p:nvSpPr>
        <p:spPr>
          <a:xfrm>
            <a:off x="611560" y="1131590"/>
            <a:ext cx="6552728" cy="1368152"/>
          </a:xfrm>
          <a:prstGeom prst="rect">
            <a:avLst/>
          </a:prstGeom>
        </p:spPr>
        <p:txBody>
          <a:bodyPr>
            <a:noAutofit/>
          </a:bodyPr>
          <a:lstStyle/>
          <a:p>
            <a:r>
              <a:rPr sz="3200" dirty="0"/>
              <a:t>What value does this story have.</a:t>
            </a:r>
          </a:p>
          <a:p>
            <a:r>
              <a:rPr sz="3200" dirty="0"/>
              <a:t>What does it impact </a:t>
            </a:r>
          </a:p>
          <a:p>
            <a:r>
              <a:rPr sz="3200" dirty="0"/>
              <a:t>How measurable is the story</a:t>
            </a:r>
          </a:p>
        </p:txBody>
      </p:sp>
      <p:sp>
        <p:nvSpPr>
          <p:cNvPr id="612" name="Shape 612"/>
          <p:cNvSpPr>
            <a:spLocks noGrp="1"/>
          </p:cNvSpPr>
          <p:nvPr>
            <p:ph type="title"/>
          </p:nvPr>
        </p:nvSpPr>
        <p:spPr>
          <a:xfrm>
            <a:off x="179512" y="339502"/>
            <a:ext cx="4550697" cy="599480"/>
          </a:xfrm>
          <a:prstGeom prst="rect">
            <a:avLst/>
          </a:prstGeom>
        </p:spPr>
        <p:txBody>
          <a:bodyPr>
            <a:noAutofit/>
          </a:bodyPr>
          <a:lstStyle>
            <a:lvl1pPr defTabSz="306324">
              <a:defRPr sz="2144"/>
            </a:lvl1pPr>
          </a:lstStyle>
          <a:p>
            <a:r>
              <a:rPr sz="4000" b="1" dirty="0"/>
              <a:t>Business Value</a:t>
            </a:r>
          </a:p>
        </p:txBody>
      </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Shape 616"/>
          <p:cNvSpPr>
            <a:spLocks noGrp="1"/>
          </p:cNvSpPr>
          <p:nvPr>
            <p:ph type="body" sz="quarter" idx="1"/>
          </p:nvPr>
        </p:nvSpPr>
        <p:spPr>
          <a:xfrm>
            <a:off x="395536" y="1491630"/>
            <a:ext cx="6635487" cy="1249554"/>
          </a:xfrm>
          <a:prstGeom prst="rect">
            <a:avLst/>
          </a:prstGeom>
        </p:spPr>
        <p:txBody>
          <a:bodyPr>
            <a:noAutofit/>
          </a:bodyPr>
          <a:lstStyle/>
          <a:p>
            <a:r>
              <a:rPr sz="3200" dirty="0"/>
              <a:t>Final chance to “pull a story” </a:t>
            </a:r>
          </a:p>
          <a:p>
            <a:r>
              <a:rPr sz="3200" dirty="0"/>
              <a:t>Understanding </a:t>
            </a:r>
          </a:p>
          <a:p>
            <a:r>
              <a:rPr sz="3200" dirty="0"/>
              <a:t>Readiness for development</a:t>
            </a:r>
          </a:p>
        </p:txBody>
      </p:sp>
      <p:sp>
        <p:nvSpPr>
          <p:cNvPr id="615" name="Shape 615"/>
          <p:cNvSpPr>
            <a:spLocks noGrp="1"/>
          </p:cNvSpPr>
          <p:nvPr>
            <p:ph type="title"/>
          </p:nvPr>
        </p:nvSpPr>
        <p:spPr>
          <a:xfrm>
            <a:off x="179512" y="411510"/>
            <a:ext cx="4550697" cy="599480"/>
          </a:xfrm>
          <a:prstGeom prst="rect">
            <a:avLst/>
          </a:prstGeom>
        </p:spPr>
        <p:txBody>
          <a:bodyPr>
            <a:noAutofit/>
          </a:bodyPr>
          <a:lstStyle>
            <a:lvl1pPr defTabSz="306324">
              <a:defRPr sz="2144"/>
            </a:lvl1pPr>
          </a:lstStyle>
          <a:p>
            <a:r>
              <a:rPr sz="4000" b="1" dirty="0"/>
              <a:t>Example Workshop</a:t>
            </a:r>
          </a:p>
        </p:txBody>
      </p:sp>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Shape 618"/>
          <p:cNvSpPr>
            <a:spLocks noGrp="1"/>
          </p:cNvSpPr>
          <p:nvPr>
            <p:ph type="title"/>
          </p:nvPr>
        </p:nvSpPr>
        <p:spPr>
          <a:xfrm>
            <a:off x="251520" y="339502"/>
            <a:ext cx="4550697" cy="599480"/>
          </a:xfrm>
          <a:prstGeom prst="rect">
            <a:avLst/>
          </a:prstGeom>
        </p:spPr>
        <p:txBody>
          <a:bodyPr>
            <a:noAutofit/>
          </a:bodyPr>
          <a:lstStyle>
            <a:lvl1pPr defTabSz="306324">
              <a:defRPr sz="2144"/>
            </a:lvl1pPr>
          </a:lstStyle>
          <a:p>
            <a:r>
              <a:rPr sz="4000" b="1" dirty="0"/>
              <a:t>Feature Toggles</a:t>
            </a: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8520" y="-236562"/>
            <a:ext cx="9361040" cy="5544616"/>
          </a:xfrm>
          <a:prstGeom prst="rect">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568695" y="837673"/>
            <a:ext cx="1401892" cy="78266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7" name="Rounded Rectangle 6"/>
          <p:cNvSpPr/>
          <p:nvPr/>
        </p:nvSpPr>
        <p:spPr>
          <a:xfrm>
            <a:off x="5719229" y="868347"/>
            <a:ext cx="1401892" cy="78266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11" name="Notched Right Arrow 10"/>
          <p:cNvSpPr/>
          <p:nvPr/>
        </p:nvSpPr>
        <p:spPr>
          <a:xfrm>
            <a:off x="5140370" y="1116319"/>
            <a:ext cx="772809" cy="286719"/>
          </a:xfrm>
          <a:prstGeom prst="notchedRightArrow">
            <a:avLst/>
          </a:prstGeom>
          <a:solidFill>
            <a:srgbClr val="00B05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6" name="Rounded Rectangle 5"/>
          <p:cNvSpPr/>
          <p:nvPr/>
        </p:nvSpPr>
        <p:spPr>
          <a:xfrm>
            <a:off x="3869763" y="868347"/>
            <a:ext cx="1401892" cy="78266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10" name="Notched Right Arrow 9"/>
          <p:cNvSpPr/>
          <p:nvPr/>
        </p:nvSpPr>
        <p:spPr>
          <a:xfrm>
            <a:off x="3351718" y="1116319"/>
            <a:ext cx="716088" cy="286719"/>
          </a:xfrm>
          <a:prstGeom prst="notchedRightArrow">
            <a:avLst/>
          </a:prstGeom>
          <a:solidFill>
            <a:srgbClr val="00B05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5" name="Rounded Rectangle 4"/>
          <p:cNvSpPr/>
          <p:nvPr/>
        </p:nvSpPr>
        <p:spPr>
          <a:xfrm>
            <a:off x="2004800" y="868347"/>
            <a:ext cx="1401892" cy="78266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4" name="Notched Right Arrow 3"/>
          <p:cNvSpPr/>
          <p:nvPr/>
        </p:nvSpPr>
        <p:spPr>
          <a:xfrm>
            <a:off x="1480404" y="1108571"/>
            <a:ext cx="707885" cy="286719"/>
          </a:xfrm>
          <a:prstGeom prst="notchedRightArrow">
            <a:avLst/>
          </a:prstGeom>
          <a:solidFill>
            <a:srgbClr val="00B05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2" name="Rounded Rectangle 1"/>
          <p:cNvSpPr/>
          <p:nvPr/>
        </p:nvSpPr>
        <p:spPr>
          <a:xfrm>
            <a:off x="139837" y="868347"/>
            <a:ext cx="1401892" cy="78266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9" name="TextBox 8"/>
          <p:cNvSpPr txBox="1"/>
          <p:nvPr/>
        </p:nvSpPr>
        <p:spPr>
          <a:xfrm>
            <a:off x="215587" y="1075013"/>
            <a:ext cx="12208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Code done</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14" name="TextBox 13"/>
          <p:cNvSpPr txBox="1"/>
          <p:nvPr/>
        </p:nvSpPr>
        <p:spPr>
          <a:xfrm>
            <a:off x="2179298" y="1079365"/>
            <a:ext cx="113107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Unit Tests</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15" name="TextBox 14"/>
          <p:cNvSpPr txBox="1"/>
          <p:nvPr/>
        </p:nvSpPr>
        <p:spPr>
          <a:xfrm>
            <a:off x="4122317" y="1052222"/>
            <a:ext cx="100283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Integrate</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16" name="TextBox 15"/>
          <p:cNvSpPr txBox="1"/>
          <p:nvPr/>
        </p:nvSpPr>
        <p:spPr>
          <a:xfrm>
            <a:off x="5863346" y="919215"/>
            <a:ext cx="136190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ctr" anchorCtr="0">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smtClean="0"/>
              <a:t>Acceptance </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Tests</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17" name="TextBox 16"/>
          <p:cNvSpPr txBox="1"/>
          <p:nvPr/>
        </p:nvSpPr>
        <p:spPr>
          <a:xfrm>
            <a:off x="7727131" y="919215"/>
            <a:ext cx="116954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Deploy to</a:t>
            </a:r>
          </a:p>
          <a:p>
            <a:pPr marL="0" marR="0" indent="0" algn="l" defTabSz="457200" rtl="0" fontAlgn="auto" latinLnBrk="0" hangingPunct="0">
              <a:lnSpc>
                <a:spcPct val="100000"/>
              </a:lnSpc>
              <a:spcBef>
                <a:spcPts val="0"/>
              </a:spcBef>
              <a:spcAft>
                <a:spcPts val="0"/>
              </a:spcAft>
              <a:buClrTx/>
              <a:buSzTx/>
              <a:buFontTx/>
              <a:buNone/>
              <a:tabLst/>
            </a:pPr>
            <a:r>
              <a:rPr lang="en-US" dirty="0" smtClean="0"/>
              <a:t>production</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18" name="Rounded Rectangle 17"/>
          <p:cNvSpPr/>
          <p:nvPr/>
        </p:nvSpPr>
        <p:spPr>
          <a:xfrm>
            <a:off x="7568695" y="3297845"/>
            <a:ext cx="1401892" cy="78266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19" name="Notched Right Arrow 18"/>
          <p:cNvSpPr/>
          <p:nvPr/>
        </p:nvSpPr>
        <p:spPr>
          <a:xfrm>
            <a:off x="6989490" y="3576491"/>
            <a:ext cx="790228" cy="286719"/>
          </a:xfrm>
          <a:prstGeom prst="notchedRightArrow">
            <a:avLst/>
          </a:prstGeom>
          <a:solidFill>
            <a:srgbClr val="00B05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20" name="Rounded Rectangle 19"/>
          <p:cNvSpPr/>
          <p:nvPr/>
        </p:nvSpPr>
        <p:spPr>
          <a:xfrm>
            <a:off x="5719229" y="3328519"/>
            <a:ext cx="1401892" cy="78266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21" name="Notched Right Arrow 20"/>
          <p:cNvSpPr/>
          <p:nvPr/>
        </p:nvSpPr>
        <p:spPr>
          <a:xfrm>
            <a:off x="5131662" y="3576491"/>
            <a:ext cx="790228" cy="286719"/>
          </a:xfrm>
          <a:prstGeom prst="notchedRightArrow">
            <a:avLst/>
          </a:prstGeom>
          <a:solidFill>
            <a:srgbClr val="00B05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22" name="Rounded Rectangle 21"/>
          <p:cNvSpPr/>
          <p:nvPr/>
        </p:nvSpPr>
        <p:spPr>
          <a:xfrm>
            <a:off x="3869763" y="3328519"/>
            <a:ext cx="1401892" cy="78266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23" name="Notched Right Arrow 22"/>
          <p:cNvSpPr/>
          <p:nvPr/>
        </p:nvSpPr>
        <p:spPr>
          <a:xfrm>
            <a:off x="3303708" y="3576491"/>
            <a:ext cx="790228" cy="286719"/>
          </a:xfrm>
          <a:prstGeom prst="notchedRightArrow">
            <a:avLst/>
          </a:prstGeom>
          <a:solidFill>
            <a:srgbClr val="00B05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24" name="Rounded Rectangle 23"/>
          <p:cNvSpPr/>
          <p:nvPr/>
        </p:nvSpPr>
        <p:spPr>
          <a:xfrm>
            <a:off x="2004800" y="3328519"/>
            <a:ext cx="1401892" cy="78266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25" name="Notched Right Arrow 24"/>
          <p:cNvSpPr/>
          <p:nvPr/>
        </p:nvSpPr>
        <p:spPr>
          <a:xfrm>
            <a:off x="1392015" y="3568743"/>
            <a:ext cx="790228" cy="286719"/>
          </a:xfrm>
          <a:prstGeom prst="notchedRightArrow">
            <a:avLst/>
          </a:prstGeom>
          <a:solidFill>
            <a:srgbClr val="00B05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26" name="Rounded Rectangle 25"/>
          <p:cNvSpPr/>
          <p:nvPr/>
        </p:nvSpPr>
        <p:spPr>
          <a:xfrm>
            <a:off x="139837" y="3328519"/>
            <a:ext cx="1401892" cy="78266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27" name="TextBox 26"/>
          <p:cNvSpPr txBox="1"/>
          <p:nvPr/>
        </p:nvSpPr>
        <p:spPr>
          <a:xfrm>
            <a:off x="215587" y="3535185"/>
            <a:ext cx="12208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Code done</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28" name="TextBox 27"/>
          <p:cNvSpPr txBox="1"/>
          <p:nvPr/>
        </p:nvSpPr>
        <p:spPr>
          <a:xfrm>
            <a:off x="2187262" y="3535185"/>
            <a:ext cx="113107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Unit Tests</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29" name="TextBox 28"/>
          <p:cNvSpPr txBox="1"/>
          <p:nvPr/>
        </p:nvSpPr>
        <p:spPr>
          <a:xfrm>
            <a:off x="4122317" y="3512394"/>
            <a:ext cx="100283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Integrate</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30" name="TextBox 29"/>
          <p:cNvSpPr txBox="1"/>
          <p:nvPr/>
        </p:nvSpPr>
        <p:spPr>
          <a:xfrm>
            <a:off x="5837219" y="3379387"/>
            <a:ext cx="136190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ctr" anchorCtr="0">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smtClean="0"/>
              <a:t>Acceptance </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Tests</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31" name="TextBox 30"/>
          <p:cNvSpPr txBox="1"/>
          <p:nvPr/>
        </p:nvSpPr>
        <p:spPr>
          <a:xfrm>
            <a:off x="7727131" y="3379387"/>
            <a:ext cx="116954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Deploy to</a:t>
            </a:r>
          </a:p>
          <a:p>
            <a:pPr marL="0" marR="0" indent="0" algn="l" defTabSz="457200" rtl="0" fontAlgn="auto" latinLnBrk="0" hangingPunct="0">
              <a:lnSpc>
                <a:spcPct val="100000"/>
              </a:lnSpc>
              <a:spcBef>
                <a:spcPts val="0"/>
              </a:spcBef>
              <a:spcAft>
                <a:spcPts val="0"/>
              </a:spcAft>
              <a:buClrTx/>
              <a:buSzTx/>
              <a:buFontTx/>
              <a:buNone/>
              <a:tabLst/>
            </a:pPr>
            <a:r>
              <a:rPr lang="en-US" dirty="0" smtClean="0"/>
              <a:t>production</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
        <p:nvSpPr>
          <p:cNvPr id="13" name="&quot;No&quot; Symbol 12"/>
          <p:cNvSpPr/>
          <p:nvPr/>
        </p:nvSpPr>
        <p:spPr>
          <a:xfrm>
            <a:off x="7082036" y="971679"/>
            <a:ext cx="603752" cy="575998"/>
          </a:xfrm>
          <a:prstGeom prst="noSmoking">
            <a:avLst/>
          </a:prstGeom>
          <a:solidFill>
            <a:srgbClr val="FF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160" name="TextBox 159"/>
          <p:cNvSpPr txBox="1"/>
          <p:nvPr/>
        </p:nvSpPr>
        <p:spPr>
          <a:xfrm>
            <a:off x="6964485" y="1693739"/>
            <a:ext cx="8489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636466"/>
                </a:solidFill>
                <a:effectLst/>
                <a:uFillTx/>
                <a:latin typeface="+mn-lt"/>
                <a:ea typeface="+mn-ea"/>
                <a:cs typeface="+mn-cs"/>
                <a:sym typeface="Arial"/>
              </a:rPr>
              <a:t>Manual</a:t>
            </a:r>
            <a:endParaRPr kumimoji="0" lang="en-US" sz="1800" b="0" i="0" u="none" strike="noStrike" cap="none" spc="0" normalizeH="0" baseline="0">
              <a:ln>
                <a:noFill/>
              </a:ln>
              <a:solidFill>
                <a:srgbClr val="636466"/>
              </a:solidFill>
              <a:effectLst/>
              <a:uFillTx/>
              <a:latin typeface="+mn-lt"/>
              <a:ea typeface="+mn-ea"/>
              <a:cs typeface="+mn-cs"/>
              <a:sym typeface="Arial"/>
            </a:endParaRPr>
          </a:p>
        </p:txBody>
      </p:sp>
      <p:sp>
        <p:nvSpPr>
          <p:cNvPr id="161" name="TextBox 160"/>
          <p:cNvSpPr txBox="1"/>
          <p:nvPr/>
        </p:nvSpPr>
        <p:spPr>
          <a:xfrm>
            <a:off x="117829" y="56149"/>
            <a:ext cx="4404409"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smtClean="0">
                <a:ln>
                  <a:noFill/>
                </a:ln>
                <a:solidFill>
                  <a:srgbClr val="636466"/>
                </a:solidFill>
                <a:effectLst/>
                <a:uFillTx/>
                <a:latin typeface="+mn-lt"/>
                <a:ea typeface="+mn-ea"/>
                <a:cs typeface="+mn-cs"/>
                <a:sym typeface="Arial"/>
              </a:rPr>
              <a:t>Continuous Delivery</a:t>
            </a:r>
            <a:endParaRPr kumimoji="0" lang="en-US" sz="4000" b="1" i="0" u="none" strike="noStrike" cap="none" spc="0" normalizeH="0" baseline="0" dirty="0">
              <a:ln>
                <a:noFill/>
              </a:ln>
              <a:solidFill>
                <a:srgbClr val="636466"/>
              </a:solidFill>
              <a:effectLst/>
              <a:uFillTx/>
              <a:latin typeface="+mn-lt"/>
              <a:ea typeface="+mn-ea"/>
              <a:cs typeface="+mn-cs"/>
              <a:sym typeface="Arial"/>
            </a:endParaRPr>
          </a:p>
        </p:txBody>
      </p:sp>
      <p:sp>
        <p:nvSpPr>
          <p:cNvPr id="35" name="TextBox 34"/>
          <p:cNvSpPr txBox="1"/>
          <p:nvPr/>
        </p:nvSpPr>
        <p:spPr>
          <a:xfrm>
            <a:off x="68326" y="2599982"/>
            <a:ext cx="5274840"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smtClean="0">
                <a:ln>
                  <a:noFill/>
                </a:ln>
                <a:solidFill>
                  <a:srgbClr val="636466"/>
                </a:solidFill>
                <a:effectLst/>
                <a:uFillTx/>
                <a:latin typeface="+mn-lt"/>
                <a:ea typeface="+mn-ea"/>
                <a:cs typeface="+mn-cs"/>
                <a:sym typeface="Arial"/>
              </a:rPr>
              <a:t>Continuous Deployment</a:t>
            </a:r>
            <a:endParaRPr kumimoji="0" lang="en-US" sz="4000" b="1" i="0" u="none" strike="noStrike" cap="none" spc="0" normalizeH="0" baseline="0" dirty="0">
              <a:ln>
                <a:noFill/>
              </a:ln>
              <a:solidFill>
                <a:srgbClr val="636466"/>
              </a:solidFill>
              <a:effectLst/>
              <a:uFillTx/>
              <a:latin typeface="+mn-lt"/>
              <a:ea typeface="+mn-ea"/>
              <a:cs typeface="+mn-cs"/>
              <a:sym typeface="Arial"/>
            </a:endParaRPr>
          </a:p>
        </p:txBody>
      </p:sp>
      <p:sp>
        <p:nvSpPr>
          <p:cNvPr id="162" name="TextBox 161"/>
          <p:cNvSpPr txBox="1"/>
          <p:nvPr/>
        </p:nvSpPr>
        <p:spPr>
          <a:xfrm>
            <a:off x="7080065" y="4127864"/>
            <a:ext cx="56682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636466"/>
                </a:solidFill>
                <a:effectLst/>
                <a:uFillTx/>
                <a:latin typeface="+mn-lt"/>
                <a:ea typeface="+mn-ea"/>
                <a:cs typeface="+mn-cs"/>
                <a:sym typeface="Arial"/>
              </a:rPr>
              <a:t>Auto</a:t>
            </a:r>
            <a:endParaRPr kumimoji="0" lang="en-US" sz="1800" b="0" i="0" u="none" strike="noStrike" cap="none" spc="0" normalizeH="0" baseline="0" dirty="0">
              <a:ln>
                <a:noFill/>
              </a:ln>
              <a:solidFill>
                <a:srgbClr val="636466"/>
              </a:solidFill>
              <a:effectLst/>
              <a:uFillTx/>
              <a:latin typeface="+mn-lt"/>
              <a:ea typeface="+mn-ea"/>
              <a:cs typeface="+mn-cs"/>
              <a:sym typeface="Arial"/>
            </a:endParaRPr>
          </a:p>
        </p:txBody>
      </p:sp>
    </p:spTree>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Shape 622"/>
          <p:cNvSpPr>
            <a:spLocks noGrp="1"/>
          </p:cNvSpPr>
          <p:nvPr>
            <p:ph type="body" sz="quarter" idx="1"/>
          </p:nvPr>
        </p:nvSpPr>
        <p:spPr>
          <a:xfrm>
            <a:off x="395536" y="1203598"/>
            <a:ext cx="7283559" cy="1825618"/>
          </a:xfrm>
          <a:prstGeom prst="rect">
            <a:avLst/>
          </a:prstGeom>
        </p:spPr>
        <p:txBody>
          <a:bodyPr>
            <a:noAutofit/>
          </a:bodyPr>
          <a:lstStyle/>
          <a:p>
            <a:r>
              <a:rPr sz="3200" dirty="0"/>
              <a:t>feature/PROJ-Number</a:t>
            </a:r>
          </a:p>
          <a:p>
            <a:r>
              <a:rPr sz="3200" dirty="0"/>
              <a:t>Delete once passed review</a:t>
            </a:r>
          </a:p>
          <a:p>
            <a:r>
              <a:rPr sz="3200" dirty="0"/>
              <a:t>Short lived </a:t>
            </a:r>
          </a:p>
        </p:txBody>
      </p:sp>
      <p:sp>
        <p:nvSpPr>
          <p:cNvPr id="621" name="Shape 621"/>
          <p:cNvSpPr>
            <a:spLocks noGrp="1"/>
          </p:cNvSpPr>
          <p:nvPr>
            <p:ph type="title"/>
          </p:nvPr>
        </p:nvSpPr>
        <p:spPr>
          <a:xfrm>
            <a:off x="179512" y="267494"/>
            <a:ext cx="4550697" cy="599480"/>
          </a:xfrm>
          <a:prstGeom prst="rect">
            <a:avLst/>
          </a:prstGeom>
        </p:spPr>
        <p:txBody>
          <a:bodyPr>
            <a:noAutofit/>
          </a:bodyPr>
          <a:lstStyle>
            <a:lvl1pPr defTabSz="306324">
              <a:defRPr sz="2144"/>
            </a:lvl1pPr>
          </a:lstStyle>
          <a:p>
            <a:r>
              <a:rPr sz="4000" b="1" dirty="0"/>
              <a:t>Feature Branches</a:t>
            </a:r>
          </a:p>
        </p:txBody>
      </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Shape 625"/>
          <p:cNvSpPr>
            <a:spLocks noGrp="1"/>
          </p:cNvSpPr>
          <p:nvPr>
            <p:ph type="body" sz="quarter" idx="1"/>
          </p:nvPr>
        </p:nvSpPr>
        <p:spPr>
          <a:xfrm>
            <a:off x="395536" y="1275606"/>
            <a:ext cx="6851511" cy="1609594"/>
          </a:xfrm>
          <a:prstGeom prst="rect">
            <a:avLst/>
          </a:prstGeom>
        </p:spPr>
        <p:txBody>
          <a:bodyPr>
            <a:noAutofit/>
          </a:bodyPr>
          <a:lstStyle/>
          <a:p>
            <a:r>
              <a:rPr sz="3200" dirty="0"/>
              <a:t>No feature without </a:t>
            </a:r>
          </a:p>
          <a:p>
            <a:pPr marL="800100" lvl="1" indent="-342900">
              <a:buChar char="•"/>
            </a:pPr>
            <a:r>
              <a:rPr sz="3200" dirty="0"/>
              <a:t>Behat</a:t>
            </a:r>
          </a:p>
          <a:p>
            <a:pPr marL="800100" lvl="1" indent="-342900">
              <a:buChar char="•"/>
            </a:pPr>
            <a:r>
              <a:rPr sz="3200" dirty="0"/>
              <a:t>PHPSpec</a:t>
            </a:r>
          </a:p>
          <a:p>
            <a:pPr marL="800100" lvl="1" indent="-342900">
              <a:buChar char="•"/>
            </a:pPr>
            <a:r>
              <a:rPr sz="3200" dirty="0"/>
              <a:t>* Some PHPUnit for M2 *</a:t>
            </a:r>
          </a:p>
        </p:txBody>
      </p:sp>
      <p:sp>
        <p:nvSpPr>
          <p:cNvPr id="624" name="Shape 624"/>
          <p:cNvSpPr>
            <a:spLocks noGrp="1"/>
          </p:cNvSpPr>
          <p:nvPr>
            <p:ph type="title"/>
          </p:nvPr>
        </p:nvSpPr>
        <p:spPr>
          <a:xfrm>
            <a:off x="179512" y="267494"/>
            <a:ext cx="7138658" cy="644833"/>
          </a:xfrm>
          <a:prstGeom prst="rect">
            <a:avLst/>
          </a:prstGeom>
        </p:spPr>
        <p:txBody>
          <a:bodyPr>
            <a:noAutofit/>
          </a:bodyPr>
          <a:lstStyle>
            <a:lvl1pPr defTabSz="306324">
              <a:defRPr sz="2144"/>
            </a:lvl1pPr>
          </a:lstStyle>
          <a:p>
            <a:r>
              <a:rPr sz="4000" b="1" dirty="0"/>
              <a:t>TDD ( Test Driven Development ) </a:t>
            </a:r>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Shape 627"/>
          <p:cNvSpPr>
            <a:spLocks noGrp="1"/>
          </p:cNvSpPr>
          <p:nvPr>
            <p:ph type="title"/>
          </p:nvPr>
        </p:nvSpPr>
        <p:spPr>
          <a:xfrm>
            <a:off x="899592" y="1995686"/>
            <a:ext cx="5184644" cy="1800582"/>
          </a:xfrm>
          <a:prstGeom prst="rect">
            <a:avLst/>
          </a:prstGeom>
        </p:spPr>
        <p:txBody>
          <a:bodyPr>
            <a:normAutofit/>
          </a:bodyPr>
          <a:lstStyle/>
          <a:p>
            <a:r>
              <a:rPr sz="4000" b="1" dirty="0" smtClean="0"/>
              <a:t>Ho</a:t>
            </a:r>
            <a:r>
              <a:rPr lang="en-GB" sz="4000" b="1" dirty="0" smtClean="0"/>
              <a:t>w?</a:t>
            </a:r>
            <a:endParaRPr sz="4000" b="1" dirty="0"/>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p:cNvSpPr>
          <p:nvPr>
            <p:ph type="title"/>
          </p:nvPr>
        </p:nvSpPr>
        <p:spPr>
          <a:xfrm>
            <a:off x="1835696" y="1972270"/>
            <a:ext cx="4550697" cy="599480"/>
          </a:xfrm>
          <a:prstGeom prst="rect">
            <a:avLst/>
          </a:prstGeom>
        </p:spPr>
        <p:txBody>
          <a:bodyPr>
            <a:noAutofit/>
          </a:bodyPr>
          <a:lstStyle>
            <a:lvl1pPr defTabSz="306324">
              <a:defRPr sz="2144"/>
            </a:lvl1pPr>
          </a:lstStyle>
          <a:p>
            <a:r>
              <a:rPr sz="4000" b="1" dirty="0"/>
              <a:t>Github + Git</a:t>
            </a:r>
          </a:p>
        </p:txBody>
      </p: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7677"/>
            <a:ext cx="9144000" cy="3728145"/>
          </a:xfrm>
          <a:prstGeom prst="rect">
            <a:avLst/>
          </a:prstGeom>
        </p:spPr>
      </p:pic>
    </p:spTree>
    <p:extLst>
      <p:ext uri="{BB962C8B-B14F-4D97-AF65-F5344CB8AC3E}">
        <p14:creationId xmlns:p14="http://schemas.microsoft.com/office/powerpoint/2010/main" val="1050964799"/>
      </p:ext>
    </p:extLst>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Shape 633"/>
          <p:cNvSpPr>
            <a:spLocks noGrp="1"/>
          </p:cNvSpPr>
          <p:nvPr>
            <p:ph type="body" sz="quarter" idx="1"/>
          </p:nvPr>
        </p:nvSpPr>
        <p:spPr>
          <a:xfrm>
            <a:off x="2051720" y="2678130"/>
            <a:ext cx="4462058" cy="912860"/>
          </a:xfrm>
          <a:prstGeom prst="rect">
            <a:avLst/>
          </a:prstGeom>
        </p:spPr>
        <p:txBody>
          <a:bodyPr/>
          <a:lstStyle/>
          <a:p>
            <a:r>
              <a:t>Sysconfig for toggle</a:t>
            </a:r>
          </a:p>
          <a:p>
            <a:r>
              <a:rPr dirty="0"/>
              <a:t>Helper module for validation</a:t>
            </a:r>
          </a:p>
        </p:txBody>
      </p:sp>
      <p:sp>
        <p:nvSpPr>
          <p:cNvPr id="632" name="Shape 632"/>
          <p:cNvSpPr>
            <a:spLocks noGrp="1"/>
          </p:cNvSpPr>
          <p:nvPr>
            <p:ph type="title"/>
          </p:nvPr>
        </p:nvSpPr>
        <p:spPr>
          <a:xfrm>
            <a:off x="1835696" y="2067694"/>
            <a:ext cx="4550697" cy="599480"/>
          </a:xfrm>
          <a:prstGeom prst="rect">
            <a:avLst/>
          </a:prstGeom>
        </p:spPr>
        <p:txBody>
          <a:bodyPr>
            <a:noAutofit/>
          </a:bodyPr>
          <a:lstStyle>
            <a:lvl1pPr defTabSz="306324">
              <a:defRPr sz="2144"/>
            </a:lvl1pPr>
          </a:lstStyle>
          <a:p>
            <a:r>
              <a:rPr sz="4000" b="1" dirty="0"/>
              <a:t>Magento 2</a:t>
            </a:r>
          </a:p>
        </p:txBody>
      </p:sp>
    </p:spTree>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Shape 636"/>
          <p:cNvSpPr>
            <a:spLocks noGrp="1"/>
          </p:cNvSpPr>
          <p:nvPr>
            <p:ph type="body" sz="quarter" idx="1"/>
          </p:nvPr>
        </p:nvSpPr>
        <p:spPr>
          <a:xfrm>
            <a:off x="1835696" y="2715766"/>
            <a:ext cx="4462058" cy="912860"/>
          </a:xfrm>
          <a:prstGeom prst="rect">
            <a:avLst/>
          </a:prstGeom>
        </p:spPr>
        <p:txBody>
          <a:bodyPr/>
          <a:lstStyle/>
          <a:p>
            <a:r>
              <a:rPr dirty="0"/>
              <a:t>Static Analysis</a:t>
            </a:r>
          </a:p>
          <a:p>
            <a:r>
              <a:rPr dirty="0"/>
              <a:t>Running of tests</a:t>
            </a:r>
          </a:p>
          <a:p>
            <a:r>
              <a:rPr dirty="0"/>
              <a:t>Deployment mechanism</a:t>
            </a:r>
          </a:p>
        </p:txBody>
      </p:sp>
      <p:sp>
        <p:nvSpPr>
          <p:cNvPr id="635" name="Shape 635"/>
          <p:cNvSpPr>
            <a:spLocks noGrp="1"/>
          </p:cNvSpPr>
          <p:nvPr>
            <p:ph type="title"/>
          </p:nvPr>
        </p:nvSpPr>
        <p:spPr>
          <a:xfrm>
            <a:off x="1619672" y="2067694"/>
            <a:ext cx="4550697" cy="599480"/>
          </a:xfrm>
          <a:prstGeom prst="rect">
            <a:avLst/>
          </a:prstGeom>
        </p:spPr>
        <p:txBody>
          <a:bodyPr>
            <a:noAutofit/>
          </a:bodyPr>
          <a:lstStyle>
            <a:lvl1pPr defTabSz="306324">
              <a:defRPr sz="2144"/>
            </a:lvl1pPr>
          </a:lstStyle>
          <a:p>
            <a:r>
              <a:rPr sz="4000" b="1" dirty="0"/>
              <a:t>Scrutinizer</a:t>
            </a:r>
          </a:p>
        </p:txBody>
      </p:sp>
    </p:spTree>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18266" y="0"/>
            <a:ext cx="6907468" cy="5143500"/>
          </a:xfrm>
          <a:prstGeom prst="rect">
            <a:avLst/>
          </a:prstGeom>
        </p:spPr>
      </p:pic>
    </p:spTree>
    <p:extLst>
      <p:ext uri="{BB962C8B-B14F-4D97-AF65-F5344CB8AC3E}">
        <p14:creationId xmlns:p14="http://schemas.microsoft.com/office/powerpoint/2010/main" val="1767732855"/>
      </p:ext>
    </p:extLst>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Shape 635"/>
          <p:cNvSpPr>
            <a:spLocks noGrp="1"/>
          </p:cNvSpPr>
          <p:nvPr>
            <p:ph type="title"/>
          </p:nvPr>
        </p:nvSpPr>
        <p:spPr>
          <a:xfrm>
            <a:off x="1619672" y="2067694"/>
            <a:ext cx="4550697" cy="599480"/>
          </a:xfrm>
          <a:prstGeom prst="rect">
            <a:avLst/>
          </a:prstGeom>
        </p:spPr>
        <p:txBody>
          <a:bodyPr>
            <a:noAutofit/>
          </a:bodyPr>
          <a:lstStyle>
            <a:lvl1pPr defTabSz="306324">
              <a:defRPr sz="2144"/>
            </a:lvl1pPr>
          </a:lstStyle>
          <a:p>
            <a:r>
              <a:rPr lang="en-GB" sz="4000" b="1" dirty="0" smtClean="0"/>
              <a:t>Deploying ?</a:t>
            </a:r>
            <a:endParaRPr sz="4000" b="1" dirty="0"/>
          </a:p>
        </p:txBody>
      </p:sp>
    </p:spTree>
    <p:extLst>
      <p:ext uri="{BB962C8B-B14F-4D97-AF65-F5344CB8AC3E}">
        <p14:creationId xmlns:p14="http://schemas.microsoft.com/office/powerpoint/2010/main" val="869976581"/>
      </p:ext>
    </p:extLst>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1203598"/>
            <a:ext cx="3108960" cy="77419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160" y="2787774"/>
            <a:ext cx="2624708" cy="1662533"/>
          </a:xfrm>
          <a:prstGeom prst="rect">
            <a:avLst/>
          </a:prstGeom>
        </p:spPr>
      </p:pic>
    </p:spTree>
    <p:extLst>
      <p:ext uri="{BB962C8B-B14F-4D97-AF65-F5344CB8AC3E}">
        <p14:creationId xmlns:p14="http://schemas.microsoft.com/office/powerpoint/2010/main" val="1695352287"/>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p:cNvSpPr>
          <p:nvPr>
            <p:ph type="title"/>
          </p:nvPr>
        </p:nvSpPr>
        <p:spPr>
          <a:xfrm>
            <a:off x="1475656" y="2283718"/>
            <a:ext cx="7210666" cy="2758483"/>
          </a:xfrm>
          <a:prstGeom prst="rect">
            <a:avLst/>
          </a:prstGeom>
        </p:spPr>
        <p:txBody>
          <a:bodyPr>
            <a:noAutofit/>
          </a:bodyPr>
          <a:lstStyle>
            <a:lvl1pPr defTabSz="292607">
              <a:defRPr sz="2048"/>
            </a:lvl1pPr>
          </a:lstStyle>
          <a:p>
            <a:r>
              <a:rPr lang="en-GB" sz="4000" b="1" dirty="0" smtClean="0"/>
              <a:t>Development process so far.</a:t>
            </a:r>
            <a:endParaRPr sz="4000" b="1" dirty="0"/>
          </a:p>
        </p:txBody>
      </p:sp>
    </p:spTree>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8520" y="-92546"/>
            <a:ext cx="9252520" cy="52360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7504" y="32594"/>
            <a:ext cx="7632848" cy="4247317"/>
          </a:xfrm>
          <a:prstGeom prst="rect">
            <a:avLst/>
          </a:prstGeom>
        </p:spPr>
        <p:txBody>
          <a:bodyPr wrap="square">
            <a:spAutoFit/>
          </a:bodyPr>
          <a:lstStyle/>
          <a:p>
            <a:r>
              <a:rPr lang="mr-IN" dirty="0" err="1">
                <a:solidFill>
                  <a:srgbClr val="C983DE"/>
                </a:solidFill>
              </a:rPr>
              <a:t>deployment</a:t>
            </a:r>
            <a:r>
              <a:rPr lang="mr-IN" dirty="0">
                <a:solidFill>
                  <a:srgbClr val="C983DE"/>
                </a:solidFill>
              </a:rPr>
              <a:t>:</a:t>
            </a:r>
            <a:br>
              <a:rPr lang="mr-IN" dirty="0">
                <a:solidFill>
                  <a:srgbClr val="C983DE"/>
                </a:solidFill>
              </a:rPr>
            </a:br>
            <a:r>
              <a:rPr lang="mr-IN" dirty="0">
                <a:solidFill>
                  <a:srgbClr val="C983DE"/>
                </a:solidFill>
              </a:rPr>
              <a:t>    </a:t>
            </a:r>
            <a:r>
              <a:rPr lang="mr-IN" dirty="0">
                <a:solidFill>
                  <a:srgbClr val="8EA2BB"/>
                </a:solidFill>
              </a:rPr>
              <a:t>-</a:t>
            </a:r>
            <a:br>
              <a:rPr lang="mr-IN" dirty="0">
                <a:solidFill>
                  <a:srgbClr val="8EA2BB"/>
                </a:solidFill>
              </a:rPr>
            </a:br>
            <a:r>
              <a:rPr lang="mr-IN" dirty="0">
                <a:solidFill>
                  <a:srgbClr val="8EA2BB"/>
                </a:solidFill>
              </a:rPr>
              <a:t>        </a:t>
            </a:r>
            <a:r>
              <a:rPr lang="mr-IN" dirty="0" err="1">
                <a:solidFill>
                  <a:srgbClr val="C983DE"/>
                </a:solidFill>
              </a:rPr>
              <a:t>branch</a:t>
            </a:r>
            <a:r>
              <a:rPr lang="mr-IN" dirty="0">
                <a:solidFill>
                  <a:srgbClr val="C983DE"/>
                </a:solidFill>
              </a:rPr>
              <a:t>: </a:t>
            </a:r>
            <a:r>
              <a:rPr lang="mr-IN" dirty="0" err="1"/>
              <a:t>develop</a:t>
            </a:r>
            <a:r>
              <a:rPr lang="mr-IN" dirty="0"/>
              <a:t/>
            </a:r>
            <a:br>
              <a:rPr lang="mr-IN" dirty="0"/>
            </a:br>
            <a:r>
              <a:rPr lang="mr-IN" dirty="0"/>
              <a:t>        </a:t>
            </a:r>
            <a:r>
              <a:rPr lang="mr-IN" dirty="0" err="1">
                <a:solidFill>
                  <a:srgbClr val="C983DE"/>
                </a:solidFill>
              </a:rPr>
              <a:t>commands</a:t>
            </a:r>
            <a:r>
              <a:rPr lang="mr-IN" dirty="0">
                <a:solidFill>
                  <a:srgbClr val="C983DE"/>
                </a:solidFill>
              </a:rPr>
              <a:t>:</a:t>
            </a:r>
            <a:br>
              <a:rPr lang="mr-IN" dirty="0">
                <a:solidFill>
                  <a:srgbClr val="C983DE"/>
                </a:solidFill>
              </a:rPr>
            </a:br>
            <a:r>
              <a:rPr lang="mr-IN" dirty="0">
                <a:solidFill>
                  <a:srgbClr val="C983DE"/>
                </a:solidFill>
              </a:rPr>
              <a:t>            </a:t>
            </a:r>
            <a:r>
              <a:rPr lang="mr-IN" dirty="0">
                <a:solidFill>
                  <a:srgbClr val="8EA2BB"/>
                </a:solidFill>
              </a:rPr>
              <a:t>- { </a:t>
            </a:r>
            <a:r>
              <a:rPr lang="mr-IN" dirty="0" err="1">
                <a:solidFill>
                  <a:srgbClr val="C983DE"/>
                </a:solidFill>
              </a:rPr>
              <a:t>command</a:t>
            </a:r>
            <a:r>
              <a:rPr lang="mr-IN" dirty="0">
                <a:solidFill>
                  <a:srgbClr val="C983DE"/>
                </a:solidFill>
              </a:rPr>
              <a:t>: </a:t>
            </a:r>
            <a:r>
              <a:rPr lang="mr-IN" dirty="0">
                <a:solidFill>
                  <a:srgbClr val="A0C782"/>
                </a:solidFill>
              </a:rPr>
              <a:t>'(</a:t>
            </a:r>
            <a:r>
              <a:rPr lang="mr-IN" dirty="0" err="1">
                <a:solidFill>
                  <a:srgbClr val="A0C782"/>
                </a:solidFill>
              </a:rPr>
              <a:t>cap</a:t>
            </a:r>
            <a:r>
              <a:rPr lang="mr-IN" dirty="0">
                <a:solidFill>
                  <a:srgbClr val="A0C782"/>
                </a:solidFill>
              </a:rPr>
              <a:t> </a:t>
            </a:r>
            <a:r>
              <a:rPr lang="mr-IN" dirty="0" err="1">
                <a:solidFill>
                  <a:srgbClr val="A0C782"/>
                </a:solidFill>
              </a:rPr>
              <a:t>qa</a:t>
            </a:r>
            <a:r>
              <a:rPr lang="mr-IN" dirty="0">
                <a:solidFill>
                  <a:srgbClr val="A0C782"/>
                </a:solidFill>
              </a:rPr>
              <a:t> </a:t>
            </a:r>
            <a:r>
              <a:rPr lang="mr-IN" dirty="0" err="1">
                <a:solidFill>
                  <a:srgbClr val="A0C782"/>
                </a:solidFill>
              </a:rPr>
              <a:t>deploy</a:t>
            </a:r>
            <a:r>
              <a:rPr lang="mr-IN" dirty="0">
                <a:solidFill>
                  <a:srgbClr val="A0C782"/>
                </a:solidFill>
              </a:rPr>
              <a:t>)'</a:t>
            </a:r>
            <a:r>
              <a:rPr lang="mr-IN" dirty="0">
                <a:solidFill>
                  <a:srgbClr val="8EA2BB"/>
                </a:solidFill>
              </a:rPr>
              <a:t>, </a:t>
            </a:r>
            <a:r>
              <a:rPr lang="mr-IN" dirty="0" err="1">
                <a:solidFill>
                  <a:srgbClr val="C983DE"/>
                </a:solidFill>
              </a:rPr>
              <a:t>idle_timeout</a:t>
            </a:r>
            <a:r>
              <a:rPr lang="mr-IN" dirty="0">
                <a:solidFill>
                  <a:srgbClr val="C983DE"/>
                </a:solidFill>
              </a:rPr>
              <a:t>: </a:t>
            </a:r>
            <a:r>
              <a:rPr lang="mr-IN" dirty="0"/>
              <a:t>600 </a:t>
            </a:r>
            <a:r>
              <a:rPr lang="mr-IN" dirty="0">
                <a:solidFill>
                  <a:srgbClr val="8EA2BB"/>
                </a:solidFill>
              </a:rPr>
              <a:t>}</a:t>
            </a:r>
            <a:br>
              <a:rPr lang="mr-IN" dirty="0">
                <a:solidFill>
                  <a:srgbClr val="8EA2BB"/>
                </a:solidFill>
              </a:rPr>
            </a:br>
            <a:r>
              <a:rPr lang="mr-IN" dirty="0">
                <a:solidFill>
                  <a:srgbClr val="8EA2BB"/>
                </a:solidFill>
              </a:rPr>
              <a:t>    -</a:t>
            </a:r>
            <a:br>
              <a:rPr lang="mr-IN" dirty="0">
                <a:solidFill>
                  <a:srgbClr val="8EA2BB"/>
                </a:solidFill>
              </a:rPr>
            </a:br>
            <a:r>
              <a:rPr lang="mr-IN" dirty="0">
                <a:solidFill>
                  <a:srgbClr val="8EA2BB"/>
                </a:solidFill>
              </a:rPr>
              <a:t>        </a:t>
            </a:r>
            <a:r>
              <a:rPr lang="mr-IN" dirty="0" err="1">
                <a:solidFill>
                  <a:srgbClr val="C983DE"/>
                </a:solidFill>
              </a:rPr>
              <a:t>branch</a:t>
            </a:r>
            <a:r>
              <a:rPr lang="mr-IN" dirty="0">
                <a:solidFill>
                  <a:srgbClr val="C983DE"/>
                </a:solidFill>
              </a:rPr>
              <a:t>: </a:t>
            </a:r>
            <a:r>
              <a:rPr lang="mr-IN" dirty="0" err="1"/>
              <a:t>master</a:t>
            </a:r>
            <a:r>
              <a:rPr lang="mr-IN" dirty="0"/>
              <a:t/>
            </a:r>
            <a:br>
              <a:rPr lang="mr-IN" dirty="0"/>
            </a:br>
            <a:r>
              <a:rPr lang="mr-IN" dirty="0"/>
              <a:t>        </a:t>
            </a:r>
            <a:r>
              <a:rPr lang="mr-IN" dirty="0" err="1">
                <a:solidFill>
                  <a:srgbClr val="C983DE"/>
                </a:solidFill>
              </a:rPr>
              <a:t>commands</a:t>
            </a:r>
            <a:r>
              <a:rPr lang="mr-IN" dirty="0">
                <a:solidFill>
                  <a:srgbClr val="C983DE"/>
                </a:solidFill>
              </a:rPr>
              <a:t>:</a:t>
            </a:r>
            <a:br>
              <a:rPr lang="mr-IN" dirty="0">
                <a:solidFill>
                  <a:srgbClr val="C983DE"/>
                </a:solidFill>
              </a:rPr>
            </a:br>
            <a:r>
              <a:rPr lang="mr-IN" dirty="0">
                <a:solidFill>
                  <a:srgbClr val="C983DE"/>
                </a:solidFill>
              </a:rPr>
              <a:t>            </a:t>
            </a:r>
            <a:r>
              <a:rPr lang="mr-IN" dirty="0">
                <a:solidFill>
                  <a:srgbClr val="8EA2BB"/>
                </a:solidFill>
              </a:rPr>
              <a:t>- </a:t>
            </a:r>
            <a:r>
              <a:rPr lang="mr-IN" dirty="0" err="1"/>
              <a:t>sudo</a:t>
            </a:r>
            <a:r>
              <a:rPr lang="mr-IN" dirty="0"/>
              <a:t> </a:t>
            </a:r>
            <a:r>
              <a:rPr lang="mr-IN" dirty="0" err="1"/>
              <a:t>apt-get</a:t>
            </a:r>
            <a:r>
              <a:rPr lang="mr-IN" dirty="0"/>
              <a:t> </a:t>
            </a:r>
            <a:r>
              <a:rPr lang="mr-IN" dirty="0" err="1"/>
              <a:t>install</a:t>
            </a:r>
            <a:r>
              <a:rPr lang="mr-IN" dirty="0"/>
              <a:t> -</a:t>
            </a:r>
            <a:r>
              <a:rPr lang="mr-IN" dirty="0" err="1"/>
              <a:t>y</a:t>
            </a:r>
            <a:r>
              <a:rPr lang="mr-IN" dirty="0"/>
              <a:t> </a:t>
            </a:r>
            <a:r>
              <a:rPr lang="mr-IN" dirty="0" err="1"/>
              <a:t>sshpass</a:t>
            </a:r>
            <a:r>
              <a:rPr lang="mr-IN" dirty="0"/>
              <a:t/>
            </a:r>
            <a:br>
              <a:rPr lang="mr-IN" dirty="0"/>
            </a:br>
            <a:r>
              <a:rPr lang="mr-IN" dirty="0"/>
              <a:t>            </a:t>
            </a:r>
            <a:r>
              <a:rPr lang="mr-IN" dirty="0">
                <a:solidFill>
                  <a:srgbClr val="8EA2BB"/>
                </a:solidFill>
              </a:rPr>
              <a:t>- { </a:t>
            </a:r>
            <a:r>
              <a:rPr lang="mr-IN" dirty="0" err="1">
                <a:solidFill>
                  <a:srgbClr val="C983DE"/>
                </a:solidFill>
              </a:rPr>
              <a:t>command</a:t>
            </a:r>
            <a:r>
              <a:rPr lang="mr-IN" dirty="0">
                <a:solidFill>
                  <a:srgbClr val="C983DE"/>
                </a:solidFill>
              </a:rPr>
              <a:t>: </a:t>
            </a:r>
            <a:r>
              <a:rPr lang="mr-IN" dirty="0">
                <a:solidFill>
                  <a:srgbClr val="A0C782"/>
                </a:solidFill>
              </a:rPr>
              <a:t>'(</a:t>
            </a:r>
            <a:r>
              <a:rPr lang="mr-IN" dirty="0" err="1">
                <a:solidFill>
                  <a:srgbClr val="A0C782"/>
                </a:solidFill>
              </a:rPr>
              <a:t>cap</a:t>
            </a:r>
            <a:r>
              <a:rPr lang="mr-IN" dirty="0">
                <a:solidFill>
                  <a:srgbClr val="A0C782"/>
                </a:solidFill>
              </a:rPr>
              <a:t> </a:t>
            </a:r>
            <a:r>
              <a:rPr lang="mr-IN" dirty="0" err="1">
                <a:solidFill>
                  <a:srgbClr val="A0C782"/>
                </a:solidFill>
              </a:rPr>
              <a:t>uat</a:t>
            </a:r>
            <a:r>
              <a:rPr lang="mr-IN" dirty="0">
                <a:solidFill>
                  <a:srgbClr val="A0C782"/>
                </a:solidFill>
              </a:rPr>
              <a:t> </a:t>
            </a:r>
            <a:r>
              <a:rPr lang="mr-IN" dirty="0" err="1">
                <a:solidFill>
                  <a:srgbClr val="A0C782"/>
                </a:solidFill>
              </a:rPr>
              <a:t>deploy</a:t>
            </a:r>
            <a:r>
              <a:rPr lang="mr-IN" dirty="0">
                <a:solidFill>
                  <a:srgbClr val="A0C782"/>
                </a:solidFill>
              </a:rPr>
              <a:t>)'</a:t>
            </a:r>
            <a:r>
              <a:rPr lang="mr-IN" dirty="0">
                <a:solidFill>
                  <a:srgbClr val="8EA2BB"/>
                </a:solidFill>
              </a:rPr>
              <a:t>, </a:t>
            </a:r>
            <a:r>
              <a:rPr lang="mr-IN" dirty="0" err="1">
                <a:solidFill>
                  <a:srgbClr val="C983DE"/>
                </a:solidFill>
              </a:rPr>
              <a:t>idle_timeout</a:t>
            </a:r>
            <a:r>
              <a:rPr lang="mr-IN" dirty="0">
                <a:solidFill>
                  <a:srgbClr val="C983DE"/>
                </a:solidFill>
              </a:rPr>
              <a:t>: </a:t>
            </a:r>
            <a:r>
              <a:rPr lang="mr-IN" dirty="0"/>
              <a:t>600 </a:t>
            </a:r>
            <a:r>
              <a:rPr lang="mr-IN" dirty="0">
                <a:solidFill>
                  <a:srgbClr val="8EA2BB"/>
                </a:solidFill>
              </a:rPr>
              <a:t>}</a:t>
            </a:r>
            <a:br>
              <a:rPr lang="mr-IN" dirty="0">
                <a:solidFill>
                  <a:srgbClr val="8EA2BB"/>
                </a:solidFill>
              </a:rPr>
            </a:br>
            <a:r>
              <a:rPr lang="mr-IN" dirty="0">
                <a:solidFill>
                  <a:srgbClr val="8EA2BB"/>
                </a:solidFill>
              </a:rPr>
              <a:t>    -</a:t>
            </a:r>
            <a:br>
              <a:rPr lang="mr-IN" dirty="0">
                <a:solidFill>
                  <a:srgbClr val="8EA2BB"/>
                </a:solidFill>
              </a:rPr>
            </a:br>
            <a:r>
              <a:rPr lang="mr-IN" dirty="0">
                <a:solidFill>
                  <a:srgbClr val="8EA2BB"/>
                </a:solidFill>
              </a:rPr>
              <a:t>        </a:t>
            </a:r>
            <a:r>
              <a:rPr lang="mr-IN" dirty="0" err="1">
                <a:solidFill>
                  <a:srgbClr val="C983DE"/>
                </a:solidFill>
              </a:rPr>
              <a:t>branch</a:t>
            </a:r>
            <a:r>
              <a:rPr lang="mr-IN" dirty="0">
                <a:solidFill>
                  <a:srgbClr val="C983DE"/>
                </a:solidFill>
              </a:rPr>
              <a:t>: </a:t>
            </a:r>
            <a:r>
              <a:rPr lang="mr-IN" dirty="0" err="1"/>
              <a:t>release</a:t>
            </a:r>
            <a:r>
              <a:rPr lang="mr-IN" dirty="0"/>
              <a:t>/*</a:t>
            </a:r>
            <a:br>
              <a:rPr lang="mr-IN" dirty="0"/>
            </a:br>
            <a:r>
              <a:rPr lang="mr-IN" dirty="0"/>
              <a:t>        </a:t>
            </a:r>
            <a:r>
              <a:rPr lang="mr-IN" dirty="0" err="1">
                <a:solidFill>
                  <a:srgbClr val="C983DE"/>
                </a:solidFill>
              </a:rPr>
              <a:t>commands</a:t>
            </a:r>
            <a:r>
              <a:rPr lang="mr-IN" dirty="0">
                <a:solidFill>
                  <a:srgbClr val="C983DE"/>
                </a:solidFill>
              </a:rPr>
              <a:t>:</a:t>
            </a:r>
            <a:br>
              <a:rPr lang="mr-IN" dirty="0">
                <a:solidFill>
                  <a:srgbClr val="C983DE"/>
                </a:solidFill>
              </a:rPr>
            </a:br>
            <a:r>
              <a:rPr lang="mr-IN" dirty="0">
                <a:solidFill>
                  <a:srgbClr val="C983DE"/>
                </a:solidFill>
              </a:rPr>
              <a:t>            </a:t>
            </a:r>
            <a:r>
              <a:rPr lang="mr-IN" dirty="0">
                <a:solidFill>
                  <a:srgbClr val="8EA2BB"/>
                </a:solidFill>
              </a:rPr>
              <a:t>- </a:t>
            </a:r>
            <a:r>
              <a:rPr lang="mr-IN" dirty="0" err="1"/>
              <a:t>sudo</a:t>
            </a:r>
            <a:r>
              <a:rPr lang="mr-IN" dirty="0"/>
              <a:t> </a:t>
            </a:r>
            <a:r>
              <a:rPr lang="mr-IN" dirty="0" err="1"/>
              <a:t>apt-get</a:t>
            </a:r>
            <a:r>
              <a:rPr lang="mr-IN" dirty="0"/>
              <a:t> </a:t>
            </a:r>
            <a:r>
              <a:rPr lang="mr-IN" dirty="0" err="1"/>
              <a:t>install</a:t>
            </a:r>
            <a:r>
              <a:rPr lang="mr-IN" dirty="0"/>
              <a:t> -</a:t>
            </a:r>
            <a:r>
              <a:rPr lang="mr-IN" dirty="0" err="1"/>
              <a:t>y</a:t>
            </a:r>
            <a:r>
              <a:rPr lang="mr-IN" dirty="0"/>
              <a:t> </a:t>
            </a:r>
            <a:r>
              <a:rPr lang="mr-IN" dirty="0" err="1"/>
              <a:t>sshpass</a:t>
            </a:r>
            <a:r>
              <a:rPr lang="mr-IN" dirty="0"/>
              <a:t/>
            </a:r>
            <a:br>
              <a:rPr lang="mr-IN" dirty="0"/>
            </a:br>
            <a:r>
              <a:rPr lang="mr-IN" dirty="0"/>
              <a:t>            </a:t>
            </a:r>
            <a:r>
              <a:rPr lang="mr-IN" dirty="0">
                <a:solidFill>
                  <a:srgbClr val="8EA2BB"/>
                </a:solidFill>
              </a:rPr>
              <a:t>- { </a:t>
            </a:r>
            <a:r>
              <a:rPr lang="mr-IN" dirty="0" err="1">
                <a:solidFill>
                  <a:srgbClr val="C983DE"/>
                </a:solidFill>
              </a:rPr>
              <a:t>command</a:t>
            </a:r>
            <a:r>
              <a:rPr lang="mr-IN" dirty="0">
                <a:solidFill>
                  <a:srgbClr val="C983DE"/>
                </a:solidFill>
              </a:rPr>
              <a:t>: </a:t>
            </a:r>
            <a:r>
              <a:rPr lang="mr-IN" dirty="0">
                <a:solidFill>
                  <a:srgbClr val="A0C782"/>
                </a:solidFill>
              </a:rPr>
              <a:t>'(</a:t>
            </a:r>
            <a:r>
              <a:rPr lang="mr-IN" dirty="0" err="1">
                <a:solidFill>
                  <a:srgbClr val="A0C782"/>
                </a:solidFill>
              </a:rPr>
              <a:t>cap</a:t>
            </a:r>
            <a:r>
              <a:rPr lang="mr-IN" dirty="0">
                <a:solidFill>
                  <a:srgbClr val="A0C782"/>
                </a:solidFill>
              </a:rPr>
              <a:t> </a:t>
            </a:r>
            <a:r>
              <a:rPr lang="mr-IN" dirty="0" err="1">
                <a:solidFill>
                  <a:srgbClr val="A0C782"/>
                </a:solidFill>
              </a:rPr>
              <a:t>prod</a:t>
            </a:r>
            <a:r>
              <a:rPr lang="mr-IN" dirty="0">
                <a:solidFill>
                  <a:srgbClr val="A0C782"/>
                </a:solidFill>
              </a:rPr>
              <a:t> </a:t>
            </a:r>
            <a:r>
              <a:rPr lang="mr-IN" dirty="0" err="1">
                <a:solidFill>
                  <a:srgbClr val="A0C782"/>
                </a:solidFill>
              </a:rPr>
              <a:t>deploy</a:t>
            </a:r>
            <a:r>
              <a:rPr lang="mr-IN" dirty="0">
                <a:solidFill>
                  <a:srgbClr val="A0C782"/>
                </a:solidFill>
              </a:rPr>
              <a:t>)'</a:t>
            </a:r>
            <a:r>
              <a:rPr lang="mr-IN" dirty="0">
                <a:solidFill>
                  <a:srgbClr val="8EA2BB"/>
                </a:solidFill>
              </a:rPr>
              <a:t>, </a:t>
            </a:r>
            <a:r>
              <a:rPr lang="mr-IN" dirty="0" err="1">
                <a:solidFill>
                  <a:srgbClr val="C983DE"/>
                </a:solidFill>
              </a:rPr>
              <a:t>idle_timeout</a:t>
            </a:r>
            <a:r>
              <a:rPr lang="mr-IN" dirty="0">
                <a:solidFill>
                  <a:srgbClr val="C983DE"/>
                </a:solidFill>
              </a:rPr>
              <a:t>: </a:t>
            </a:r>
            <a:r>
              <a:rPr lang="mr-IN" dirty="0"/>
              <a:t>600 </a:t>
            </a:r>
            <a:r>
              <a:rPr lang="mr-IN" dirty="0">
                <a:solidFill>
                  <a:srgbClr val="8EA2BB"/>
                </a:solidFill>
              </a:rPr>
              <a:t>}</a:t>
            </a:r>
            <a:endParaRPr lang="en-US" dirty="0"/>
          </a:p>
        </p:txBody>
      </p:sp>
    </p:spTree>
    <p:extLst>
      <p:ext uri="{BB962C8B-B14F-4D97-AF65-F5344CB8AC3E}">
        <p14:creationId xmlns:p14="http://schemas.microsoft.com/office/powerpoint/2010/main" val="154244117"/>
      </p:ext>
    </p:extLst>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b="1" dirty="0" smtClean="0"/>
              <a:t>State</a:t>
            </a:r>
            <a:endParaRPr lang="en-US" sz="4000" b="1" dirty="0"/>
          </a:p>
        </p:txBody>
      </p:sp>
    </p:spTree>
    <p:extLst>
      <p:ext uri="{BB962C8B-B14F-4D97-AF65-F5344CB8AC3E}">
        <p14:creationId xmlns:p14="http://schemas.microsoft.com/office/powerpoint/2010/main" val="408946844"/>
      </p:ext>
    </p:extLst>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03648" y="2045515"/>
            <a:ext cx="6778618" cy="526235"/>
          </a:xfrm>
        </p:spPr>
        <p:txBody>
          <a:bodyPr>
            <a:noAutofit/>
          </a:bodyPr>
          <a:lstStyle/>
          <a:p>
            <a:r>
              <a:rPr lang="en-US" sz="4000" b="1" dirty="0" smtClean="0"/>
              <a:t>Every change needs a script</a:t>
            </a:r>
            <a:endParaRPr lang="en-US" sz="4000" b="1" dirty="0"/>
          </a:p>
        </p:txBody>
      </p:sp>
      <p:sp>
        <p:nvSpPr>
          <p:cNvPr id="4" name="Shape 622"/>
          <p:cNvSpPr>
            <a:spLocks noGrp="1"/>
          </p:cNvSpPr>
          <p:nvPr>
            <p:ph type="body" sz="quarter" idx="1"/>
          </p:nvPr>
        </p:nvSpPr>
        <p:spPr>
          <a:xfrm>
            <a:off x="1475656" y="2787774"/>
            <a:ext cx="7283559" cy="1825618"/>
          </a:xfrm>
          <a:prstGeom prst="rect">
            <a:avLst/>
          </a:prstGeom>
        </p:spPr>
        <p:txBody>
          <a:bodyPr>
            <a:noAutofit/>
          </a:bodyPr>
          <a:lstStyle/>
          <a:p>
            <a:r>
              <a:rPr lang="en-GB" sz="3200" dirty="0" smtClean="0"/>
              <a:t>Migrations</a:t>
            </a:r>
            <a:endParaRPr sz="3200" dirty="0"/>
          </a:p>
          <a:p>
            <a:r>
              <a:rPr lang="en-GB" sz="3200" dirty="0" err="1" smtClean="0"/>
              <a:t>Magento</a:t>
            </a:r>
            <a:r>
              <a:rPr lang="en-GB" sz="3200" dirty="0" smtClean="0"/>
              <a:t> setup scripts.</a:t>
            </a:r>
            <a:endParaRPr sz="3200" dirty="0"/>
          </a:p>
        </p:txBody>
      </p:sp>
    </p:spTree>
    <p:extLst>
      <p:ext uri="{BB962C8B-B14F-4D97-AF65-F5344CB8AC3E}">
        <p14:creationId xmlns:p14="http://schemas.microsoft.com/office/powerpoint/2010/main" val="551734652"/>
      </p:ext>
    </p:extLst>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82689" y="2117523"/>
            <a:ext cx="7498698" cy="454227"/>
          </a:xfrm>
        </p:spPr>
        <p:txBody>
          <a:bodyPr>
            <a:noAutofit/>
          </a:bodyPr>
          <a:lstStyle/>
          <a:p>
            <a:r>
              <a:rPr lang="en-US" sz="4000" b="1" dirty="0" smtClean="0"/>
              <a:t>Every environments needs a </a:t>
            </a:r>
            <a:r>
              <a:rPr lang="en-US" sz="4000" b="1" dirty="0" err="1" smtClean="0"/>
              <a:t>config</a:t>
            </a:r>
            <a:endParaRPr lang="en-US" sz="4000" b="1" dirty="0"/>
          </a:p>
        </p:txBody>
      </p:sp>
    </p:spTree>
    <p:extLst>
      <p:ext uri="{BB962C8B-B14F-4D97-AF65-F5344CB8AC3E}">
        <p14:creationId xmlns:p14="http://schemas.microsoft.com/office/powerpoint/2010/main" val="82779843"/>
      </p:ext>
    </p:extLst>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22"/>
          <p:cNvSpPr>
            <a:spLocks noGrp="1"/>
          </p:cNvSpPr>
          <p:nvPr>
            <p:ph type="body" sz="quarter" idx="1"/>
          </p:nvPr>
        </p:nvSpPr>
        <p:spPr>
          <a:xfrm>
            <a:off x="1403648" y="2067694"/>
            <a:ext cx="7283559" cy="1825618"/>
          </a:xfrm>
          <a:prstGeom prst="rect">
            <a:avLst/>
          </a:prstGeom>
        </p:spPr>
        <p:txBody>
          <a:bodyPr>
            <a:noAutofit/>
          </a:bodyPr>
          <a:lstStyle/>
          <a:p>
            <a:r>
              <a:rPr lang="en-GB" sz="3200" dirty="0" smtClean="0"/>
              <a:t>Environment variables</a:t>
            </a:r>
            <a:endParaRPr sz="3200" dirty="0"/>
          </a:p>
          <a:p>
            <a:r>
              <a:rPr lang="en-GB" sz="3200" dirty="0"/>
              <a:t>Environment</a:t>
            </a:r>
            <a:r>
              <a:rPr lang="en-GB" sz="3200" dirty="0" smtClean="0"/>
              <a:t> </a:t>
            </a:r>
            <a:r>
              <a:rPr lang="en-GB" sz="3200" dirty="0" err="1" smtClean="0"/>
              <a:t>config</a:t>
            </a:r>
            <a:r>
              <a:rPr lang="en-GB" sz="3200" dirty="0" smtClean="0"/>
              <a:t> files</a:t>
            </a:r>
            <a:endParaRPr sz="3200" dirty="0"/>
          </a:p>
        </p:txBody>
      </p:sp>
    </p:spTree>
    <p:extLst>
      <p:ext uri="{BB962C8B-B14F-4D97-AF65-F5344CB8AC3E}">
        <p14:creationId xmlns:p14="http://schemas.microsoft.com/office/powerpoint/2010/main" val="439058414"/>
      </p:ext>
    </p:extLst>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9900" y="2184400"/>
            <a:ext cx="3108960" cy="774192"/>
          </a:xfrm>
          <a:prstGeom prst="rect">
            <a:avLst/>
          </a:prstGeom>
        </p:spPr>
      </p:pic>
    </p:spTree>
    <p:extLst>
      <p:ext uri="{BB962C8B-B14F-4D97-AF65-F5344CB8AC3E}">
        <p14:creationId xmlns:p14="http://schemas.microsoft.com/office/powerpoint/2010/main" val="1125603040"/>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35696" y="2283718"/>
            <a:ext cx="6390456" cy="369332"/>
          </a:xfrm>
          <a:prstGeom prst="rect">
            <a:avLst/>
          </a:prstGeom>
        </p:spPr>
        <p:txBody>
          <a:bodyPr wrap="square">
            <a:spAutoFit/>
          </a:bodyPr>
          <a:lstStyle/>
          <a:p>
            <a:r>
              <a:rPr lang="en-US" dirty="0"/>
              <a:t>https://</a:t>
            </a:r>
            <a:r>
              <a:rPr lang="en-US" dirty="0" err="1"/>
              <a:t>github.com</a:t>
            </a:r>
            <a:r>
              <a:rPr lang="en-US" dirty="0"/>
              <a:t>/</a:t>
            </a:r>
            <a:r>
              <a:rPr lang="en-US" dirty="0" err="1"/>
              <a:t>davidalger</a:t>
            </a:r>
            <a:r>
              <a:rPr lang="en-US" dirty="0"/>
              <a:t>/capistrano-magento2</a:t>
            </a:r>
          </a:p>
        </p:txBody>
      </p:sp>
    </p:spTree>
    <p:extLst>
      <p:ext uri="{BB962C8B-B14F-4D97-AF65-F5344CB8AC3E}">
        <p14:creationId xmlns:p14="http://schemas.microsoft.com/office/powerpoint/2010/main" val="1522408296"/>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544" y="1419622"/>
            <a:ext cx="3268844" cy="369332"/>
          </a:xfrm>
          <a:prstGeom prst="rect">
            <a:avLst/>
          </a:prstGeom>
        </p:spPr>
        <p:txBody>
          <a:bodyPr wrap="none">
            <a:spAutoFit/>
          </a:bodyPr>
          <a:lstStyle/>
          <a:p>
            <a:r>
              <a:rPr lang="en-US"/>
              <a:t>gem install capistrano-magento2</a:t>
            </a:r>
          </a:p>
        </p:txBody>
      </p:sp>
      <p:sp>
        <p:nvSpPr>
          <p:cNvPr id="5" name="Rectangle 4"/>
          <p:cNvSpPr/>
          <p:nvPr/>
        </p:nvSpPr>
        <p:spPr>
          <a:xfrm>
            <a:off x="467544" y="1923678"/>
            <a:ext cx="1909497" cy="369332"/>
          </a:xfrm>
          <a:prstGeom prst="rect">
            <a:avLst/>
          </a:prstGeom>
        </p:spPr>
        <p:txBody>
          <a:bodyPr wrap="none">
            <a:spAutoFit/>
          </a:bodyPr>
          <a:lstStyle/>
          <a:p>
            <a:r>
              <a:rPr lang="en-US"/>
              <a:t>mkdir</a:t>
            </a:r>
            <a:r>
              <a:rPr lang="en-US" dirty="0"/>
              <a:t> -p tools/cap</a:t>
            </a:r>
          </a:p>
        </p:txBody>
      </p:sp>
    </p:spTree>
    <p:extLst>
      <p:ext uri="{BB962C8B-B14F-4D97-AF65-F5344CB8AC3E}">
        <p14:creationId xmlns:p14="http://schemas.microsoft.com/office/powerpoint/2010/main" val="1478845707"/>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9552" y="1059582"/>
            <a:ext cx="7488832" cy="2308324"/>
          </a:xfrm>
          <a:prstGeom prst="rect">
            <a:avLst/>
          </a:prstGeom>
        </p:spPr>
        <p:txBody>
          <a:bodyPr wrap="square">
            <a:spAutoFit/>
          </a:bodyPr>
          <a:lstStyle/>
          <a:p>
            <a:r>
              <a:rPr lang="en-US" dirty="0">
                <a:solidFill>
                  <a:srgbClr val="969896"/>
                </a:solidFill>
              </a:rPr>
              <a:t># Load DSL and set up stages</a:t>
            </a:r>
            <a:r>
              <a:rPr lang="en-US" dirty="0"/>
              <a:t> </a:t>
            </a:r>
            <a:endParaRPr lang="en-US" dirty="0" smtClean="0"/>
          </a:p>
          <a:p>
            <a:r>
              <a:rPr lang="en-US" dirty="0" smtClean="0">
                <a:solidFill>
                  <a:srgbClr val="A71D5D"/>
                </a:solidFill>
              </a:rPr>
              <a:t>require</a:t>
            </a:r>
            <a:r>
              <a:rPr lang="en-US" dirty="0" smtClean="0"/>
              <a:t> </a:t>
            </a:r>
            <a:r>
              <a:rPr lang="en-US" dirty="0">
                <a:solidFill>
                  <a:srgbClr val="183691"/>
                </a:solidFill>
              </a:rPr>
              <a:t>'</a:t>
            </a:r>
            <a:r>
              <a:rPr lang="en-US" dirty="0" err="1">
                <a:solidFill>
                  <a:srgbClr val="183691"/>
                </a:solidFill>
              </a:rPr>
              <a:t>capistrano</a:t>
            </a:r>
            <a:r>
              <a:rPr lang="en-US" dirty="0">
                <a:solidFill>
                  <a:srgbClr val="183691"/>
                </a:solidFill>
              </a:rPr>
              <a:t>/setup'</a:t>
            </a:r>
            <a:r>
              <a:rPr lang="en-US" dirty="0"/>
              <a:t> </a:t>
            </a:r>
            <a:endParaRPr lang="en-US" dirty="0" smtClean="0"/>
          </a:p>
          <a:p>
            <a:endParaRPr lang="en-US" dirty="0">
              <a:solidFill>
                <a:srgbClr val="969896"/>
              </a:solidFill>
            </a:endParaRPr>
          </a:p>
          <a:p>
            <a:r>
              <a:rPr lang="en-US" dirty="0" smtClean="0">
                <a:solidFill>
                  <a:srgbClr val="969896"/>
                </a:solidFill>
              </a:rPr>
              <a:t># </a:t>
            </a:r>
            <a:r>
              <a:rPr lang="en-US" dirty="0">
                <a:solidFill>
                  <a:srgbClr val="969896"/>
                </a:solidFill>
              </a:rPr>
              <a:t>Load </a:t>
            </a:r>
            <a:r>
              <a:rPr lang="en-US" dirty="0" err="1">
                <a:solidFill>
                  <a:srgbClr val="969896"/>
                </a:solidFill>
              </a:rPr>
              <a:t>Magento</a:t>
            </a:r>
            <a:r>
              <a:rPr lang="en-US" dirty="0">
                <a:solidFill>
                  <a:srgbClr val="969896"/>
                </a:solidFill>
              </a:rPr>
              <a:t> deployment tasks</a:t>
            </a:r>
            <a:r>
              <a:rPr lang="en-US" dirty="0"/>
              <a:t> </a:t>
            </a:r>
            <a:endParaRPr lang="en-US" dirty="0" smtClean="0"/>
          </a:p>
          <a:p>
            <a:r>
              <a:rPr lang="en-US" dirty="0" smtClean="0">
                <a:solidFill>
                  <a:srgbClr val="A71D5D"/>
                </a:solidFill>
              </a:rPr>
              <a:t>require</a:t>
            </a:r>
            <a:r>
              <a:rPr lang="en-US" dirty="0" smtClean="0"/>
              <a:t> </a:t>
            </a:r>
            <a:r>
              <a:rPr lang="en-US" dirty="0">
                <a:solidFill>
                  <a:srgbClr val="183691"/>
                </a:solidFill>
              </a:rPr>
              <a:t>'</a:t>
            </a:r>
            <a:r>
              <a:rPr lang="en-US" dirty="0" err="1">
                <a:solidFill>
                  <a:srgbClr val="183691"/>
                </a:solidFill>
              </a:rPr>
              <a:t>capistrano</a:t>
            </a:r>
            <a:r>
              <a:rPr lang="en-US" dirty="0">
                <a:solidFill>
                  <a:srgbClr val="183691"/>
                </a:solidFill>
              </a:rPr>
              <a:t>/magento2/deploy'</a:t>
            </a:r>
            <a:r>
              <a:rPr lang="en-US" dirty="0"/>
              <a:t> </a:t>
            </a:r>
            <a:endParaRPr lang="en-US" dirty="0" smtClean="0"/>
          </a:p>
          <a:p>
            <a:endParaRPr lang="en-US" dirty="0">
              <a:solidFill>
                <a:srgbClr val="969896"/>
              </a:solidFill>
            </a:endParaRPr>
          </a:p>
          <a:p>
            <a:r>
              <a:rPr lang="en-US" dirty="0" smtClean="0">
                <a:solidFill>
                  <a:srgbClr val="969896"/>
                </a:solidFill>
              </a:rPr>
              <a:t># </a:t>
            </a:r>
            <a:r>
              <a:rPr lang="en-US" dirty="0">
                <a:solidFill>
                  <a:srgbClr val="969896"/>
                </a:solidFill>
              </a:rPr>
              <a:t>Load custom tasks from `lib/</a:t>
            </a:r>
            <a:r>
              <a:rPr lang="en-US" dirty="0" err="1">
                <a:solidFill>
                  <a:srgbClr val="969896"/>
                </a:solidFill>
              </a:rPr>
              <a:t>capistrano</a:t>
            </a:r>
            <a:r>
              <a:rPr lang="en-US" dirty="0">
                <a:solidFill>
                  <a:srgbClr val="969896"/>
                </a:solidFill>
              </a:rPr>
              <a:t>/tasks` if you have any defined</a:t>
            </a:r>
            <a:r>
              <a:rPr lang="en-US" dirty="0"/>
              <a:t> </a:t>
            </a:r>
            <a:r>
              <a:rPr lang="en-US" dirty="0" err="1">
                <a:solidFill>
                  <a:srgbClr val="0086B3"/>
                </a:solidFill>
              </a:rPr>
              <a:t>Dir</a:t>
            </a:r>
            <a:r>
              <a:rPr lang="en-US" dirty="0" err="1"/>
              <a:t>.glob</a:t>
            </a:r>
            <a:r>
              <a:rPr lang="en-US" dirty="0"/>
              <a:t>(</a:t>
            </a:r>
            <a:r>
              <a:rPr lang="en-US" dirty="0">
                <a:solidFill>
                  <a:srgbClr val="183691"/>
                </a:solidFill>
              </a:rPr>
              <a:t>'lib/</a:t>
            </a:r>
            <a:r>
              <a:rPr lang="en-US" dirty="0" err="1">
                <a:solidFill>
                  <a:srgbClr val="183691"/>
                </a:solidFill>
              </a:rPr>
              <a:t>capistrano</a:t>
            </a:r>
            <a:r>
              <a:rPr lang="en-US" dirty="0">
                <a:solidFill>
                  <a:srgbClr val="183691"/>
                </a:solidFill>
              </a:rPr>
              <a:t>/tasks/*.rake'</a:t>
            </a:r>
            <a:r>
              <a:rPr lang="en-US" dirty="0"/>
              <a:t>).each { |</a:t>
            </a:r>
            <a:r>
              <a:rPr lang="en-US" dirty="0">
                <a:solidFill>
                  <a:srgbClr val="333333"/>
                </a:solidFill>
              </a:rPr>
              <a:t>r</a:t>
            </a:r>
            <a:r>
              <a:rPr lang="en-US" dirty="0"/>
              <a:t>| import r }</a:t>
            </a:r>
          </a:p>
        </p:txBody>
      </p:sp>
    </p:spTree>
    <p:extLst>
      <p:ext uri="{BB962C8B-B14F-4D97-AF65-F5344CB8AC3E}">
        <p14:creationId xmlns:p14="http://schemas.microsoft.com/office/powerpoint/2010/main" val="2100688518"/>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07633" y="2387084"/>
            <a:ext cx="1928733" cy="369332"/>
          </a:xfrm>
          <a:prstGeom prst="rect">
            <a:avLst/>
          </a:prstGeom>
        </p:spPr>
        <p:txBody>
          <a:bodyPr wrap="none">
            <a:spAutoFit/>
          </a:bodyPr>
          <a:lstStyle/>
          <a:p>
            <a:r>
              <a:rPr lang="en-US" dirty="0"/>
              <a:t>cap staging deploy</a:t>
            </a:r>
          </a:p>
        </p:txBody>
      </p:sp>
    </p:spTree>
    <p:extLst>
      <p:ext uri="{BB962C8B-B14F-4D97-AF65-F5344CB8AC3E}">
        <p14:creationId xmlns:p14="http://schemas.microsoft.com/office/powerpoint/2010/main" val="2082106130"/>
      </p:ext>
    </p:extLst>
  </p:cSld>
  <p:clrMapOvr>
    <a:masterClrMapping/>
  </p:clrMapOvr>
  <p:transition spd="med"/>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636466"/>
      </a:dk1>
      <a:lt1>
        <a:srgbClr val="664503"/>
      </a:lt1>
      <a:dk2>
        <a:srgbClr val="A7A7A7"/>
      </a:dk2>
      <a:lt2>
        <a:srgbClr val="535353"/>
      </a:lt2>
      <a:accent1>
        <a:srgbClr val="F26322"/>
      </a:accent1>
      <a:accent2>
        <a:srgbClr val="FBBC97"/>
      </a:accent2>
      <a:accent3>
        <a:srgbClr val="27A2A9"/>
      </a:accent3>
      <a:accent4>
        <a:srgbClr val="B1D3D6"/>
      </a:accent4>
      <a:accent5>
        <a:srgbClr val="AEB0B2"/>
      </a:accent5>
      <a:accent6>
        <a:srgbClr val="D9DADB"/>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636466"/>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636466"/>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1711</TotalTime>
  <Words>3979</Words>
  <Application>Microsoft Macintosh PowerPoint</Application>
  <PresentationFormat>On-screen Show (16:9)</PresentationFormat>
  <Paragraphs>336</Paragraphs>
  <Slides>107</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107</vt:i4>
      </vt:variant>
    </vt:vector>
  </HeadingPairs>
  <TitlesOfParts>
    <vt:vector size="113" baseType="lpstr">
      <vt:lpstr>Arial</vt:lpstr>
      <vt:lpstr>Calibri</vt:lpstr>
      <vt:lpstr>Calibri Light</vt:lpstr>
      <vt:lpstr>Consolas</vt:lpstr>
      <vt:lpstr>Mangal</vt:lpstr>
      <vt:lpstr>Office Theme</vt:lpstr>
      <vt:lpstr>Continuously delivering</vt:lpstr>
      <vt:lpstr>Continuous Integration</vt:lpstr>
      <vt:lpstr>Benefits </vt:lpstr>
      <vt:lpstr>PowerPoint Presentation</vt:lpstr>
      <vt:lpstr>Continuous Delivery / Deployment </vt:lpstr>
      <vt:lpstr>PowerPoint Presentation</vt:lpstr>
      <vt:lpstr>Benefits</vt:lpstr>
      <vt:lpstr>PowerPoint Presentation</vt:lpstr>
      <vt:lpstr>Development process so far.</vt:lpstr>
      <vt:lpstr>Pipeline Servers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this look in source control </vt:lpstr>
      <vt:lpstr>PowerPoint Presentation</vt:lpstr>
      <vt:lpstr>PowerPoint Presentation</vt:lpstr>
      <vt:lpstr>PowerPoint Presentation</vt:lpstr>
      <vt:lpstr>PowerPoint Presentation</vt:lpstr>
      <vt:lpstr>PowerPoint Presentation</vt:lpstr>
      <vt:lpstr>PowerPoint Presentation</vt:lpstr>
      <vt:lpstr>What did I want improved ? </vt:lpstr>
      <vt:lpstr>PowerPoint Presentation</vt:lpstr>
      <vt:lpstr>PowerPoint Presentation</vt:lpstr>
      <vt:lpstr>Feedback Time</vt:lpstr>
      <vt:lpstr>Feedback from who ?</vt:lpstr>
      <vt:lpstr>Why</vt:lpstr>
      <vt:lpstr>Why</vt:lpstr>
      <vt:lpstr>Why</vt:lpstr>
      <vt:lpstr>PowerPoint Presentation</vt:lpstr>
      <vt:lpstr>PowerPoint Presentation</vt:lpstr>
      <vt:lpstr>What options did I see? </vt:lpstr>
      <vt:lpstr>Feature Branches</vt:lpstr>
      <vt:lpstr>PowerPoint Presentation</vt:lpstr>
      <vt:lpstr>The rules of feature branching</vt:lpstr>
      <vt:lpstr>PowerPoint Presentation</vt:lpstr>
      <vt:lpstr>Disadvantages                     </vt:lpstr>
      <vt:lpstr>PowerPoint Presentation</vt:lpstr>
      <vt:lpstr>What are feature toggles ?</vt:lpstr>
      <vt:lpstr>PowerPoint Presentation</vt:lpstr>
      <vt:lpstr>PowerPoint Presentation</vt:lpstr>
      <vt:lpstr>PowerPoint Presentation</vt:lpstr>
      <vt:lpstr>PowerPoint Presentation</vt:lpstr>
      <vt:lpstr>Packages </vt:lpstr>
      <vt:lpstr>Meet “Qandidate\Toggle”</vt:lpstr>
      <vt:lpstr>PowerPoint Presentation</vt:lpstr>
      <vt:lpstr>PowerPoint Presentation</vt:lpstr>
      <vt:lpstr>PowerPoint Presentation</vt:lpstr>
      <vt:lpstr>PowerPoint Presentation</vt:lpstr>
      <vt:lpstr>Adding toggles ?</vt:lpstr>
      <vt:lpstr>PowerPoint Presentation</vt:lpstr>
      <vt:lpstr>PowerPoint Presentation</vt:lpstr>
      <vt:lpstr>Services </vt:lpstr>
      <vt:lpstr>PowerPoint Presentation</vt:lpstr>
      <vt:lpstr>Disadvantages</vt:lpstr>
      <vt:lpstr>Benefits</vt:lpstr>
      <vt:lpstr>End to end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proposed workflow</vt:lpstr>
      <vt:lpstr>PowerPoint Presentation</vt:lpstr>
      <vt:lpstr>Our solution</vt:lpstr>
      <vt:lpstr>BDD ( Behaviour Driven Development )</vt:lpstr>
      <vt:lpstr>User Stories</vt:lpstr>
      <vt:lpstr>Business Value</vt:lpstr>
      <vt:lpstr>Example Workshop</vt:lpstr>
      <vt:lpstr>Feature Toggles</vt:lpstr>
      <vt:lpstr>Feature Branches</vt:lpstr>
      <vt:lpstr>TDD ( Test Driven Development ) </vt:lpstr>
      <vt:lpstr>How?</vt:lpstr>
      <vt:lpstr>Github + Git</vt:lpstr>
      <vt:lpstr>PowerPoint Presentation</vt:lpstr>
      <vt:lpstr>Magento 2</vt:lpstr>
      <vt:lpstr>Scrutinizer</vt:lpstr>
      <vt:lpstr>PowerPoint Presentation</vt:lpstr>
      <vt:lpstr>Deploying ?</vt:lpstr>
      <vt:lpstr>PowerPoint Presentation</vt:lpstr>
      <vt:lpstr>PowerPoint Presentation</vt:lpstr>
      <vt:lpstr>State</vt:lpstr>
      <vt:lpstr>Every change needs a script</vt:lpstr>
      <vt:lpstr>Every environments needs a config</vt:lpstr>
      <vt:lpstr>PowerPoint Presentation</vt:lpstr>
      <vt:lpstr>PowerPoint Presentation</vt:lpstr>
      <vt:lpstr>PowerPoint Presentation</vt:lpstr>
      <vt:lpstr>PowerPoint Presentation</vt:lpstr>
      <vt:lpstr>PowerPoint Presentation</vt:lpstr>
      <vt:lpstr>PowerPoint Presentation</vt:lpstr>
      <vt:lpstr>Other services and platforms</vt:lpstr>
      <vt:lpstr>PowerPoint Presentation</vt:lpstr>
      <vt:lpstr>Further reading</vt:lpstr>
      <vt:lpstr>PowerPoint Presentation</vt:lpstr>
      <vt:lpstr>PowerPoint Presentation</vt:lpstr>
      <vt:lpstr>PowerPoint Presentation</vt:lpstr>
      <vt:lpstr>PowerPoint Presentation</vt:lpstr>
      <vt:lpstr>Q and A</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James Cowie</cp:lastModifiedBy>
  <cp:revision>103</cp:revision>
  <dcterms:modified xsi:type="dcterms:W3CDTF">2016-10-12T16:16:18Z</dcterms:modified>
</cp:coreProperties>
</file>